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92" r:id="rId1"/>
  </p:sldMasterIdLst>
  <p:sldIdLst>
    <p:sldId id="256" r:id="rId2"/>
    <p:sldId id="263" r:id="rId3"/>
    <p:sldId id="278" r:id="rId4"/>
    <p:sldId id="279" r:id="rId5"/>
    <p:sldId id="266" r:id="rId6"/>
    <p:sldId id="269" r:id="rId7"/>
    <p:sldId id="270" r:id="rId8"/>
    <p:sldId id="268" r:id="rId9"/>
    <p:sldId id="267" r:id="rId10"/>
    <p:sldId id="272" r:id="rId11"/>
    <p:sldId id="271" r:id="rId12"/>
    <p:sldId id="273" r:id="rId13"/>
    <p:sldId id="277" r:id="rId14"/>
    <p:sldId id="276" r:id="rId15"/>
    <p:sldId id="303" r:id="rId16"/>
    <p:sldId id="274" r:id="rId17"/>
    <p:sldId id="275" r:id="rId18"/>
    <p:sldId id="265" r:id="rId19"/>
    <p:sldId id="280" r:id="rId20"/>
    <p:sldId id="304" r:id="rId21"/>
    <p:sldId id="305" r:id="rId22"/>
    <p:sldId id="281" r:id="rId23"/>
    <p:sldId id="314" r:id="rId24"/>
    <p:sldId id="282" r:id="rId25"/>
    <p:sldId id="298" r:id="rId26"/>
    <p:sldId id="306" r:id="rId27"/>
    <p:sldId id="299" r:id="rId28"/>
    <p:sldId id="291" r:id="rId29"/>
    <p:sldId id="283" r:id="rId30"/>
    <p:sldId id="284" r:id="rId31"/>
    <p:sldId id="301" r:id="rId32"/>
    <p:sldId id="300" r:id="rId33"/>
    <p:sldId id="293" r:id="rId34"/>
    <p:sldId id="285" r:id="rId35"/>
    <p:sldId id="286" r:id="rId36"/>
    <p:sldId id="287" r:id="rId37"/>
    <p:sldId id="294" r:id="rId38"/>
    <p:sldId id="295" r:id="rId39"/>
    <p:sldId id="296" r:id="rId40"/>
    <p:sldId id="297" r:id="rId41"/>
    <p:sldId id="288" r:id="rId42"/>
    <p:sldId id="289" r:id="rId43"/>
    <p:sldId id="290" r:id="rId44"/>
    <p:sldId id="292" r:id="rId45"/>
    <p:sldId id="302" r:id="rId46"/>
    <p:sldId id="307" r:id="rId47"/>
    <p:sldId id="308" r:id="rId48"/>
    <p:sldId id="309" r:id="rId49"/>
    <p:sldId id="320" r:id="rId50"/>
    <p:sldId id="321" r:id="rId51"/>
    <p:sldId id="322" r:id="rId52"/>
    <p:sldId id="323" r:id="rId53"/>
    <p:sldId id="325" r:id="rId54"/>
    <p:sldId id="324" r:id="rId55"/>
    <p:sldId id="326" r:id="rId56"/>
    <p:sldId id="327" r:id="rId57"/>
    <p:sldId id="328" r:id="rId58"/>
    <p:sldId id="329" r:id="rId59"/>
    <p:sldId id="330" r:id="rId60"/>
    <p:sldId id="318" r:id="rId61"/>
    <p:sldId id="319" r:id="rId62"/>
    <p:sldId id="315" r:id="rId63"/>
    <p:sldId id="316" r:id="rId64"/>
    <p:sldId id="317" r:id="rId65"/>
    <p:sldId id="312" r:id="rId66"/>
    <p:sldId id="313" r:id="rId67"/>
    <p:sldId id="310" r:id="rId68"/>
    <p:sldId id="311" r:id="rId69"/>
    <p:sldId id="258" r:id="rId70"/>
    <p:sldId id="264" r:id="rId71"/>
    <p:sldId id="261" r:id="rId72"/>
    <p:sldId id="259" r:id="rId73"/>
    <p:sldId id="262" r:id="rId7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108" d="100"/>
          <a:sy n="108" d="100"/>
        </p:scale>
        <p:origin x="-1704" y="-54"/>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3" name="Group 42"/>
          <p:cNvGrpSpPr/>
          <p:nvPr/>
        </p:nvGrpSpPr>
        <p:grpSpPr>
          <a:xfrm>
            <a:off x="-382404" y="0"/>
            <a:ext cx="9932332" cy="6858000"/>
            <a:chOff x="-382404" y="0"/>
            <a:chExt cx="9932332" cy="6858000"/>
          </a:xfrm>
        </p:grpSpPr>
        <p:grpSp>
          <p:nvGrpSpPr>
            <p:cNvPr id="44" name="Group 44"/>
            <p:cNvGrpSpPr/>
            <p:nvPr/>
          </p:nvGrpSpPr>
          <p:grpSpPr>
            <a:xfrm>
              <a:off x="0" y="0"/>
              <a:ext cx="9144000" cy="6858000"/>
              <a:chOff x="0" y="0"/>
              <a:chExt cx="9144000" cy="6858000"/>
            </a:xfrm>
          </p:grpSpPr>
          <p:grpSp>
            <p:nvGrpSpPr>
              <p:cNvPr id="70" name="Group 4"/>
              <p:cNvGrpSpPr/>
              <p:nvPr/>
            </p:nvGrpSpPr>
            <p:grpSpPr>
              <a:xfrm>
                <a:off x="0" y="0"/>
                <a:ext cx="2514600" cy="6858000"/>
                <a:chOff x="0" y="0"/>
                <a:chExt cx="2514600" cy="6858000"/>
              </a:xfrm>
            </p:grpSpPr>
            <p:sp>
              <p:nvSpPr>
                <p:cNvPr id="115" name="Rectangle 114"/>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Rectangle 2"/>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Rectangle 3"/>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1" name="Group 5"/>
              <p:cNvGrpSpPr/>
              <p:nvPr/>
            </p:nvGrpSpPr>
            <p:grpSpPr>
              <a:xfrm>
                <a:off x="422910" y="0"/>
                <a:ext cx="2514600" cy="6858000"/>
                <a:chOff x="0" y="0"/>
                <a:chExt cx="2514600" cy="6858000"/>
              </a:xfrm>
            </p:grpSpPr>
            <p:sp>
              <p:nvSpPr>
                <p:cNvPr id="85" name="Rectangle 84"/>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113"/>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3" name="Group 9"/>
              <p:cNvGrpSpPr/>
              <p:nvPr/>
            </p:nvGrpSpPr>
            <p:grpSpPr>
              <a:xfrm rot="10800000">
                <a:off x="6629400" y="0"/>
                <a:ext cx="2514600" cy="6858000"/>
                <a:chOff x="0" y="0"/>
                <a:chExt cx="2514600" cy="6858000"/>
              </a:xfrm>
            </p:grpSpPr>
            <p:sp>
              <p:nvSpPr>
                <p:cNvPr id="78" name="Rectangle 77"/>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5" name="Rectangle 74"/>
              <p:cNvSpPr/>
              <p:nvPr/>
            </p:nvSpPr>
            <p:spPr>
              <a:xfrm>
                <a:off x="3810000" y="0"/>
                <a:ext cx="28194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p:cNvSpPr/>
              <p:nvPr/>
            </p:nvSpPr>
            <p:spPr>
              <a:xfrm>
                <a:off x="289560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p:cNvSpPr/>
              <p:nvPr/>
            </p:nvSpPr>
            <p:spPr>
              <a:xfrm>
                <a:off x="31242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5" name="Freeform 44"/>
            <p:cNvSpPr/>
            <p:nvPr/>
          </p:nvSpPr>
          <p:spPr>
            <a:xfrm>
              <a:off x="-11875" y="5035138"/>
              <a:ext cx="9144000" cy="1175655"/>
            </a:xfrm>
            <a:custGeom>
              <a:avLst/>
              <a:gdLst>
                <a:gd name="connsiteX0" fmla="*/ 0 w 9144000"/>
                <a:gd name="connsiteY0" fmla="*/ 1116280 h 1175656"/>
                <a:gd name="connsiteX1" fmla="*/ 1674420 w 9144000"/>
                <a:gd name="connsiteY1" fmla="*/ 1163781 h 1175656"/>
                <a:gd name="connsiteX2" fmla="*/ 4120737 w 9144000"/>
                <a:gd name="connsiteY2" fmla="*/ 1045028 h 1175656"/>
                <a:gd name="connsiteX3" fmla="*/ 7172696 w 9144000"/>
                <a:gd name="connsiteY3" fmla="*/ 605641 h 1175656"/>
                <a:gd name="connsiteX4" fmla="*/ 9144000 w 9144000"/>
                <a:gd name="connsiteY4" fmla="*/ 0 h 1175656"/>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116279 h 1175655"/>
                <a:gd name="connsiteX1" fmla="*/ 1674420 w 9144000"/>
                <a:gd name="connsiteY1" fmla="*/ 1163780 h 1175655"/>
                <a:gd name="connsiteX2" fmla="*/ 4120737 w 9144000"/>
                <a:gd name="connsiteY2" fmla="*/ 1045027 h 1175655"/>
                <a:gd name="connsiteX3" fmla="*/ 7172696 w 9144000"/>
                <a:gd name="connsiteY3" fmla="*/ 605640 h 1175655"/>
                <a:gd name="connsiteX4" fmla="*/ 9144000 w 9144000"/>
                <a:gd name="connsiteY4" fmla="*/ 0 h 1175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175655">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8" name="Freeform 47"/>
            <p:cNvSpPr/>
            <p:nvPr/>
          </p:nvSpPr>
          <p:spPr>
            <a:xfrm>
              <a:off x="-11875" y="3467595"/>
              <a:ext cx="9144000" cy="890650"/>
            </a:xfrm>
            <a:custGeom>
              <a:avLst/>
              <a:gdLst>
                <a:gd name="connsiteX0" fmla="*/ 0 w 9144000"/>
                <a:gd name="connsiteY0" fmla="*/ 890650 h 890650"/>
                <a:gd name="connsiteX1" fmla="*/ 1045028 w 9144000"/>
                <a:gd name="connsiteY1" fmla="*/ 475013 h 890650"/>
                <a:gd name="connsiteX2" fmla="*/ 3111335 w 9144000"/>
                <a:gd name="connsiteY2" fmla="*/ 71252 h 890650"/>
                <a:gd name="connsiteX3" fmla="*/ 5913911 w 9144000"/>
                <a:gd name="connsiteY3" fmla="*/ 71252 h 890650"/>
                <a:gd name="connsiteX4" fmla="*/ 9144000 w 9144000"/>
                <a:gd name="connsiteY4" fmla="*/ 498764 h 890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89065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9" name="Freeform 48"/>
            <p:cNvSpPr/>
            <p:nvPr/>
          </p:nvSpPr>
          <p:spPr>
            <a:xfrm>
              <a:off x="-23751" y="5640779"/>
              <a:ext cx="3004457" cy="1211283"/>
            </a:xfrm>
            <a:custGeom>
              <a:avLst/>
              <a:gdLst>
                <a:gd name="connsiteX0" fmla="*/ 0 w 3004457"/>
                <a:gd name="connsiteY0" fmla="*/ 0 h 1211283"/>
                <a:gd name="connsiteX1" fmla="*/ 3004457 w 3004457"/>
                <a:gd name="connsiteY1" fmla="*/ 1211283 h 1211283"/>
              </a:gdLst>
              <a:ahLst/>
              <a:cxnLst>
                <a:cxn ang="0">
                  <a:pos x="connsiteX0" y="connsiteY0"/>
                </a:cxn>
                <a:cxn ang="0">
                  <a:pos x="connsiteX1" y="connsiteY1"/>
                </a:cxn>
              </a:cxnLst>
              <a:rect l="l" t="t" r="r" b="b"/>
              <a:pathLst>
                <a:path w="3004457" h="1211283">
                  <a:moveTo>
                    <a:pt x="0" y="0"/>
                  </a:moveTo>
                  <a:cubicBezTo>
                    <a:pt x="1103415" y="501732"/>
                    <a:pt x="2206831" y="1003465"/>
                    <a:pt x="3004457" y="1211283"/>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1" name="Freeform 50"/>
            <p:cNvSpPr/>
            <p:nvPr/>
          </p:nvSpPr>
          <p:spPr>
            <a:xfrm>
              <a:off x="-11875" y="5284519"/>
              <a:ext cx="9144000" cy="1478478"/>
            </a:xfrm>
            <a:custGeom>
              <a:avLst/>
              <a:gdLst>
                <a:gd name="connsiteX0" fmla="*/ 0 w 9144000"/>
                <a:gd name="connsiteY0" fmla="*/ 0 h 1478478"/>
                <a:gd name="connsiteX1" fmla="*/ 1104405 w 9144000"/>
                <a:gd name="connsiteY1" fmla="*/ 344385 h 1478478"/>
                <a:gd name="connsiteX2" fmla="*/ 3194462 w 9144000"/>
                <a:gd name="connsiteY2" fmla="*/ 866899 h 1478478"/>
                <a:gd name="connsiteX3" fmla="*/ 5676405 w 9144000"/>
                <a:gd name="connsiteY3" fmla="*/ 1282536 h 1478478"/>
                <a:gd name="connsiteX4" fmla="*/ 7730836 w 9144000"/>
                <a:gd name="connsiteY4" fmla="*/ 1448790 h 1478478"/>
                <a:gd name="connsiteX5" fmla="*/ 8573984 w 9144000"/>
                <a:gd name="connsiteY5" fmla="*/ 1460665 h 1478478"/>
                <a:gd name="connsiteX6" fmla="*/ 9144000 w 9144000"/>
                <a:gd name="connsiteY6" fmla="*/ 1425039 h 147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1478478">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2" name="Freeform 51"/>
            <p:cNvSpPr/>
            <p:nvPr/>
          </p:nvSpPr>
          <p:spPr>
            <a:xfrm>
              <a:off x="2137558" y="5132120"/>
              <a:ext cx="6982691" cy="1719942"/>
            </a:xfrm>
            <a:custGeom>
              <a:avLst/>
              <a:gdLst>
                <a:gd name="connsiteX0" fmla="*/ 0 w 6982691"/>
                <a:gd name="connsiteY0" fmla="*/ 1719942 h 1719942"/>
                <a:gd name="connsiteX1" fmla="*/ 546265 w 6982691"/>
                <a:gd name="connsiteY1" fmla="*/ 1185553 h 1719942"/>
                <a:gd name="connsiteX2" fmla="*/ 1330037 w 6982691"/>
                <a:gd name="connsiteY2" fmla="*/ 710540 h 1719942"/>
                <a:gd name="connsiteX3" fmla="*/ 2078182 w 6982691"/>
                <a:gd name="connsiteY3" fmla="*/ 437407 h 1719942"/>
                <a:gd name="connsiteX4" fmla="*/ 3348842 w 6982691"/>
                <a:gd name="connsiteY4" fmla="*/ 152399 h 1719942"/>
                <a:gd name="connsiteX5" fmla="*/ 4001985 w 6982691"/>
                <a:gd name="connsiteY5" fmla="*/ 69272 h 1719942"/>
                <a:gd name="connsiteX6" fmla="*/ 5047013 w 6982691"/>
                <a:gd name="connsiteY6" fmla="*/ 9896 h 1719942"/>
                <a:gd name="connsiteX7" fmla="*/ 5890161 w 6982691"/>
                <a:gd name="connsiteY7" fmla="*/ 9896 h 1719942"/>
                <a:gd name="connsiteX8" fmla="*/ 6495803 w 6982691"/>
                <a:gd name="connsiteY8" fmla="*/ 9896 h 1719942"/>
                <a:gd name="connsiteX9" fmla="*/ 6899564 w 6982691"/>
                <a:gd name="connsiteY9" fmla="*/ 33646 h 1719942"/>
                <a:gd name="connsiteX10" fmla="*/ 6982691 w 6982691"/>
                <a:gd name="connsiteY10" fmla="*/ 45522 h 171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82691" h="1719942">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3" name="Hexagon 52"/>
            <p:cNvSpPr/>
            <p:nvPr/>
          </p:nvSpPr>
          <p:spPr>
            <a:xfrm rot="1800000">
              <a:off x="2996165" y="2859252"/>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Hexagon 53"/>
            <p:cNvSpPr/>
            <p:nvPr/>
          </p:nvSpPr>
          <p:spPr>
            <a:xfrm rot="1800000">
              <a:off x="3720065" y="4126078"/>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Hexagon 54"/>
            <p:cNvSpPr/>
            <p:nvPr/>
          </p:nvSpPr>
          <p:spPr>
            <a:xfrm rot="1800000">
              <a:off x="3729591" y="1592427"/>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Hexagon 55"/>
            <p:cNvSpPr/>
            <p:nvPr/>
          </p:nvSpPr>
          <p:spPr>
            <a:xfrm rot="1800000">
              <a:off x="2977115" y="325603"/>
              <a:ext cx="1601400" cy="1388236"/>
            </a:xfrm>
            <a:prstGeom prst="hexagon">
              <a:avLst>
                <a:gd name="adj" fmla="val 28544"/>
                <a:gd name="vf" fmla="val 115470"/>
              </a:avLst>
            </a:prstGeom>
            <a:solidFill>
              <a:schemeClr val="bg1">
                <a:alpha val="4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Hexagon 56"/>
            <p:cNvSpPr/>
            <p:nvPr/>
          </p:nvSpPr>
          <p:spPr>
            <a:xfrm rot="1800000">
              <a:off x="4463014" y="5383378"/>
              <a:ext cx="1601400" cy="1388236"/>
            </a:xfrm>
            <a:prstGeom prst="hexagon">
              <a:avLst>
                <a:gd name="adj" fmla="val 28544"/>
                <a:gd name="vf" fmla="val 115470"/>
              </a:avLst>
            </a:prstGeom>
            <a:solidFill>
              <a:schemeClr val="bg1">
                <a:alpha val="6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Freeform 57"/>
            <p:cNvSpPr/>
            <p:nvPr/>
          </p:nvSpPr>
          <p:spPr>
            <a:xfrm rot="1800000">
              <a:off x="-382404" y="4201528"/>
              <a:ext cx="1261499"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56357 w 1261499"/>
                <a:gd name="connsiteY5" fmla="*/ 1388236 h 1388236"/>
                <a:gd name="connsiteX6" fmla="*/ 0 w 1261499"/>
                <a:gd name="connsiteY6" fmla="*/ 10509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744578 w 1261499"/>
                <a:gd name="connsiteY5" fmla="*/ 1387893 h 1388236"/>
                <a:gd name="connsiteX6" fmla="*/ 0 w 1261499"/>
                <a:gd name="connsiteY6" fmla="*/ 10509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61499" h="1388236">
                  <a:moveTo>
                    <a:pt x="0" y="105098"/>
                  </a:moveTo>
                  <a:lnTo>
                    <a:pt x="56357" y="0"/>
                  </a:lnTo>
                  <a:lnTo>
                    <a:pt x="865241" y="0"/>
                  </a:lnTo>
                  <a:lnTo>
                    <a:pt x="1261499" y="694118"/>
                  </a:lnTo>
                  <a:lnTo>
                    <a:pt x="865241" y="1388236"/>
                  </a:lnTo>
                  <a:lnTo>
                    <a:pt x="744578" y="1387893"/>
                  </a:lnTo>
                  <a:lnTo>
                    <a:pt x="0" y="105098"/>
                  </a:lnTo>
                  <a:close/>
                </a:path>
              </a:pathLst>
            </a:cu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Hexagon 58"/>
            <p:cNvSpPr/>
            <p:nvPr/>
          </p:nvSpPr>
          <p:spPr>
            <a:xfrm rot="1800000">
              <a:off x="24365" y="540242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Hexagon 59"/>
            <p:cNvSpPr/>
            <p:nvPr/>
          </p:nvSpPr>
          <p:spPr>
            <a:xfrm rot="1800000">
              <a:off x="52941" y="284972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Hexagon 60"/>
            <p:cNvSpPr/>
            <p:nvPr/>
          </p:nvSpPr>
          <p:spPr>
            <a:xfrm rot="1800000">
              <a:off x="776840" y="4126077"/>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Hexagon 61"/>
            <p:cNvSpPr/>
            <p:nvPr/>
          </p:nvSpPr>
          <p:spPr>
            <a:xfrm rot="1800000">
              <a:off x="1510265" y="54119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Hexagon 62"/>
            <p:cNvSpPr/>
            <p:nvPr/>
          </p:nvSpPr>
          <p:spPr>
            <a:xfrm rot="1800000">
              <a:off x="1529316" y="2859252"/>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Hexagon 63"/>
            <p:cNvSpPr/>
            <p:nvPr/>
          </p:nvSpPr>
          <p:spPr>
            <a:xfrm rot="1800000">
              <a:off x="795890" y="15638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Hexagon 64"/>
            <p:cNvSpPr/>
            <p:nvPr/>
          </p:nvSpPr>
          <p:spPr>
            <a:xfrm rot="1800000">
              <a:off x="6806166" y="4145128"/>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Hexagon 65"/>
            <p:cNvSpPr/>
            <p:nvPr/>
          </p:nvSpPr>
          <p:spPr>
            <a:xfrm rot="1800000">
              <a:off x="7549116" y="542147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Hexagon 66"/>
            <p:cNvSpPr/>
            <p:nvPr/>
          </p:nvSpPr>
          <p:spPr>
            <a:xfrm rot="1800000">
              <a:off x="7549117" y="286877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Freeform 67"/>
            <p:cNvSpPr/>
            <p:nvPr/>
          </p:nvSpPr>
          <p:spPr>
            <a:xfrm rot="1800000">
              <a:off x="8306521" y="4055629"/>
              <a:ext cx="1243407"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118 h 1388236"/>
                <a:gd name="connsiteX1" fmla="*/ 396258 w 1601400"/>
                <a:gd name="connsiteY1" fmla="*/ 0 h 1388236"/>
                <a:gd name="connsiteX2" fmla="*/ 474029 w 1601400"/>
                <a:gd name="connsiteY2" fmla="*/ 4016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43407"/>
                <a:gd name="connsiteY0" fmla="*/ 694118 h 1388236"/>
                <a:gd name="connsiteX1" fmla="*/ 396258 w 1243407"/>
                <a:gd name="connsiteY1" fmla="*/ 0 h 1388236"/>
                <a:gd name="connsiteX2" fmla="*/ 474029 w 1243407"/>
                <a:gd name="connsiteY2" fmla="*/ 4016 h 1388236"/>
                <a:gd name="connsiteX3" fmla="*/ 1243407 w 1243407"/>
                <a:gd name="connsiteY3" fmla="*/ 1325983 h 1388236"/>
                <a:gd name="connsiteX4" fmla="*/ 1205142 w 1243407"/>
                <a:gd name="connsiteY4" fmla="*/ 1388236 h 1388236"/>
                <a:gd name="connsiteX5" fmla="*/ 396258 w 1243407"/>
                <a:gd name="connsiteY5" fmla="*/ 1388236 h 1388236"/>
                <a:gd name="connsiteX6" fmla="*/ 0 w 1243407"/>
                <a:gd name="connsiteY6" fmla="*/ 69411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3407" h="1388236">
                  <a:moveTo>
                    <a:pt x="0" y="694118"/>
                  </a:moveTo>
                  <a:lnTo>
                    <a:pt x="396258" y="0"/>
                  </a:lnTo>
                  <a:lnTo>
                    <a:pt x="474029" y="4016"/>
                  </a:lnTo>
                  <a:lnTo>
                    <a:pt x="1243407" y="1325983"/>
                  </a:lnTo>
                  <a:lnTo>
                    <a:pt x="1205142" y="1388236"/>
                  </a:lnTo>
                  <a:lnTo>
                    <a:pt x="396258" y="1388236"/>
                  </a:lnTo>
                  <a:lnTo>
                    <a:pt x="0" y="694118"/>
                  </a:lnTo>
                  <a:close/>
                </a:path>
              </a:pathLst>
            </a:custGeom>
            <a:solidFill>
              <a:schemeClr val="bg1">
                <a:alpha val="4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Freeform 68"/>
            <p:cNvSpPr/>
            <p:nvPr/>
          </p:nvSpPr>
          <p:spPr>
            <a:xfrm rot="1800000">
              <a:off x="8306771" y="1511524"/>
              <a:ext cx="1241871" cy="1388822"/>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704 h 1388822"/>
                <a:gd name="connsiteX1" fmla="*/ 396258 w 1601400"/>
                <a:gd name="connsiteY1" fmla="*/ 586 h 1388822"/>
                <a:gd name="connsiteX2" fmla="*/ 482002 w 1601400"/>
                <a:gd name="connsiteY2" fmla="*/ 0 h 1388822"/>
                <a:gd name="connsiteX3" fmla="*/ 1601400 w 1601400"/>
                <a:gd name="connsiteY3" fmla="*/ 694704 h 1388822"/>
                <a:gd name="connsiteX4" fmla="*/ 1205142 w 1601400"/>
                <a:gd name="connsiteY4" fmla="*/ 1388822 h 1388822"/>
                <a:gd name="connsiteX5" fmla="*/ 396258 w 1601400"/>
                <a:gd name="connsiteY5" fmla="*/ 1388822 h 1388822"/>
                <a:gd name="connsiteX6" fmla="*/ 0 w 1601400"/>
                <a:gd name="connsiteY6" fmla="*/ 694704 h 1388822"/>
                <a:gd name="connsiteX0" fmla="*/ 0 w 1241871"/>
                <a:gd name="connsiteY0" fmla="*/ 694704 h 1388822"/>
                <a:gd name="connsiteX1" fmla="*/ 396258 w 1241871"/>
                <a:gd name="connsiteY1" fmla="*/ 586 h 1388822"/>
                <a:gd name="connsiteX2" fmla="*/ 482002 w 1241871"/>
                <a:gd name="connsiteY2" fmla="*/ 0 h 1388822"/>
                <a:gd name="connsiteX3" fmla="*/ 1241871 w 1241871"/>
                <a:gd name="connsiteY3" fmla="*/ 1323912 h 1388822"/>
                <a:gd name="connsiteX4" fmla="*/ 1205142 w 1241871"/>
                <a:gd name="connsiteY4" fmla="*/ 1388822 h 1388822"/>
                <a:gd name="connsiteX5" fmla="*/ 396258 w 1241871"/>
                <a:gd name="connsiteY5" fmla="*/ 1388822 h 1388822"/>
                <a:gd name="connsiteX6" fmla="*/ 0 w 1241871"/>
                <a:gd name="connsiteY6" fmla="*/ 694704 h 1388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1871" h="1388822">
                  <a:moveTo>
                    <a:pt x="0" y="694704"/>
                  </a:moveTo>
                  <a:lnTo>
                    <a:pt x="396258" y="586"/>
                  </a:lnTo>
                  <a:lnTo>
                    <a:pt x="482002" y="0"/>
                  </a:lnTo>
                  <a:lnTo>
                    <a:pt x="1241871" y="1323912"/>
                  </a:lnTo>
                  <a:lnTo>
                    <a:pt x="1205142" y="1388822"/>
                  </a:lnTo>
                  <a:lnTo>
                    <a:pt x="396258" y="1388822"/>
                  </a:lnTo>
                  <a:lnTo>
                    <a:pt x="0" y="694704"/>
                  </a:lnTo>
                  <a:close/>
                </a:path>
              </a:pathLst>
            </a:cu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6" name="Rectangle 45"/>
          <p:cNvSpPr/>
          <p:nvPr/>
        </p:nvSpPr>
        <p:spPr>
          <a:xfrm>
            <a:off x="4561242" y="-21511"/>
            <a:ext cx="3679116" cy="6271840"/>
          </a:xfrm>
          <a:prstGeom prst="rect">
            <a:avLst/>
          </a:prstGeom>
          <a:solidFill>
            <a:srgbClr val="F5F5F5"/>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a:off x="4649096" y="-21511"/>
            <a:ext cx="3505200" cy="231288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4733365" y="2708476"/>
            <a:ext cx="3313355" cy="1702160"/>
          </a:xfrm>
        </p:spPr>
        <p:txBody>
          <a:bodyPr>
            <a:normAutofit/>
          </a:bodyPr>
          <a:lstStyle>
            <a:lvl1pPr>
              <a:defRPr sz="3600"/>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4733365" y="4421080"/>
            <a:ext cx="3309803" cy="1260629"/>
          </a:xfrm>
        </p:spPr>
        <p:txBody>
          <a:bodyPr>
            <a:normAutofit/>
          </a:bodyPr>
          <a:lstStyle>
            <a:lvl1pPr marL="0" indent="0" algn="l">
              <a:buNone/>
              <a:defRPr sz="1800">
                <a:solidFill>
                  <a:srgbClr val="42424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en-US" dirty="0"/>
          </a:p>
        </p:txBody>
      </p:sp>
      <p:sp>
        <p:nvSpPr>
          <p:cNvPr id="4" name="Date Placeholder 3"/>
          <p:cNvSpPr>
            <a:spLocks noGrp="1"/>
          </p:cNvSpPr>
          <p:nvPr>
            <p:ph type="dt" sz="half" idx="10"/>
          </p:nvPr>
        </p:nvSpPr>
        <p:spPr>
          <a:xfrm>
            <a:off x="4738744" y="1516828"/>
            <a:ext cx="2133600" cy="750981"/>
          </a:xfrm>
        </p:spPr>
        <p:txBody>
          <a:bodyPr anchor="b"/>
          <a:lstStyle>
            <a:lvl1pPr algn="l">
              <a:defRPr sz="2400"/>
            </a:lvl1pPr>
          </a:lstStyle>
          <a:p>
            <a:fld id="{0A98AF03-7270-45C2-A683-C5E353EF01A5}" type="datetime4">
              <a:rPr lang="en-US" smtClean="0"/>
              <a:pPr/>
              <a:t>April 22, 2015</a:t>
            </a:fld>
            <a:endParaRPr lang="en-US" dirty="0"/>
          </a:p>
        </p:txBody>
      </p:sp>
      <p:sp>
        <p:nvSpPr>
          <p:cNvPr id="50" name="Rectangle 49"/>
          <p:cNvSpPr/>
          <p:nvPr/>
        </p:nvSpPr>
        <p:spPr>
          <a:xfrm>
            <a:off x="4650889" y="6088284"/>
            <a:ext cx="3505200" cy="817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ooter Placeholder 4"/>
          <p:cNvSpPr>
            <a:spLocks noGrp="1"/>
          </p:cNvSpPr>
          <p:nvPr>
            <p:ph type="ftr" sz="quarter" idx="11"/>
          </p:nvPr>
        </p:nvSpPr>
        <p:spPr>
          <a:xfrm>
            <a:off x="5303520" y="5719966"/>
            <a:ext cx="2831592" cy="365125"/>
          </a:xfrm>
        </p:spPr>
        <p:txBody>
          <a:bodyPr>
            <a:normAutofit/>
          </a:bodyPr>
          <a:lstStyle>
            <a:lvl1pPr>
              <a:defRPr>
                <a:solidFill>
                  <a:schemeClr val="accent1"/>
                </a:solidFill>
              </a:defRPr>
            </a:lvl1pPr>
          </a:lstStyle>
          <a:p>
            <a:endParaRPr lang="en-US" dirty="0"/>
          </a:p>
        </p:txBody>
      </p:sp>
      <p:sp>
        <p:nvSpPr>
          <p:cNvPr id="6" name="Slide Number Placeholder 5"/>
          <p:cNvSpPr>
            <a:spLocks noGrp="1"/>
          </p:cNvSpPr>
          <p:nvPr>
            <p:ph type="sldNum" sz="quarter" idx="12"/>
          </p:nvPr>
        </p:nvSpPr>
        <p:spPr>
          <a:xfrm>
            <a:off x="4649096" y="5719966"/>
            <a:ext cx="643666" cy="365125"/>
          </a:xfrm>
        </p:spPr>
        <p:txBody>
          <a:bodyPr/>
          <a:lstStyle>
            <a:lvl1pPr>
              <a:defRPr>
                <a:solidFill>
                  <a:schemeClr val="accent1"/>
                </a:solidFill>
              </a:defRPr>
            </a:lvl1pPr>
          </a:lstStyle>
          <a:p>
            <a:fld id="{8B37D5FE-740C-46F5-801A-FA5477D9711F}" type="slidenum">
              <a:rPr lang="en-US" smtClean="0"/>
              <a:pPr/>
              <a:t>‹#›</a:t>
            </a:fld>
            <a:endParaRPr lang="en-US" dirty="0"/>
          </a:p>
        </p:txBody>
      </p:sp>
      <p:sp>
        <p:nvSpPr>
          <p:cNvPr id="89" name="Rectangle 88"/>
          <p:cNvSpPr/>
          <p:nvPr/>
        </p:nvSpPr>
        <p:spPr>
          <a:xfrm>
            <a:off x="4650889" y="6088284"/>
            <a:ext cx="3505200" cy="817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a:p>
        </p:txBody>
      </p:sp>
      <p:sp>
        <p:nvSpPr>
          <p:cNvPr id="3" name="Vertical Text Placeholder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4" name="Date Placeholder 3"/>
          <p:cNvSpPr>
            <a:spLocks noGrp="1"/>
          </p:cNvSpPr>
          <p:nvPr>
            <p:ph type="dt" sz="half" idx="10"/>
          </p:nvPr>
        </p:nvSpPr>
        <p:spPr/>
        <p:txBody>
          <a:bodyPr/>
          <a:lstStyle/>
          <a:p>
            <a:fld id="{A2FB5AFD-D735-4504-A039-ADEBB6448D55}" type="datetime4">
              <a:rPr lang="en-US" smtClean="0"/>
              <a:pPr/>
              <a:t>April 22, 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B37D5FE-740C-46F5-801A-FA5477D9711F}"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30147"/>
            <a:ext cx="1484453" cy="4780344"/>
          </a:xfrm>
        </p:spPr>
        <p:txBody>
          <a:bodyPr vert="eaVert" anchor="ctr"/>
          <a:lstStyle/>
          <a:p>
            <a:r>
              <a:rPr lang="zh-CN" altLang="en-US" smtClean="0"/>
              <a:t>单击此处编辑母版标题样式</a:t>
            </a:r>
            <a:endParaRPr lang="en-US"/>
          </a:p>
        </p:txBody>
      </p:sp>
      <p:sp>
        <p:nvSpPr>
          <p:cNvPr id="3" name="Vertical Text Placeholder 2"/>
          <p:cNvSpPr>
            <a:spLocks noGrp="1"/>
          </p:cNvSpPr>
          <p:nvPr>
            <p:ph type="body" orient="vert" idx="1"/>
          </p:nvPr>
        </p:nvSpPr>
        <p:spPr>
          <a:xfrm>
            <a:off x="1053296" y="1030147"/>
            <a:ext cx="5423704" cy="4780344"/>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4" name="Date Placeholder 3"/>
          <p:cNvSpPr>
            <a:spLocks noGrp="1"/>
          </p:cNvSpPr>
          <p:nvPr>
            <p:ph type="dt" sz="half" idx="10"/>
          </p:nvPr>
        </p:nvSpPr>
        <p:spPr/>
        <p:txBody>
          <a:bodyPr/>
          <a:lstStyle/>
          <a:p>
            <a:fld id="{AB5C8118-FB93-4E87-B380-0175F2FE2167}" type="datetime4">
              <a:rPr lang="en-US" smtClean="0"/>
              <a:pPr/>
              <a:t>April 22, 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B37D5FE-740C-46F5-801A-FA5477D9711F}"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a:p>
        </p:txBody>
      </p:sp>
      <p:sp>
        <p:nvSpPr>
          <p:cNvPr id="3" name="Content Placeholder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05A93482-8E69-40F7-BCAD-5662A6CADB27}" type="datetime4">
              <a:rPr lang="en-US" smtClean="0"/>
              <a:pPr/>
              <a:t>April 22, 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B37D5FE-740C-46F5-801A-FA5477D9711F}"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1258645" y="2900829"/>
            <a:ext cx="6637468" cy="1362075"/>
          </a:xfrm>
        </p:spPr>
        <p:txBody>
          <a:bodyPr anchor="b"/>
          <a:lstStyle>
            <a:lvl1pPr algn="l">
              <a:defRPr sz="4000" b="0" cap="none" baseline="0"/>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1258645" y="4267200"/>
            <a:ext cx="6637467" cy="1520413"/>
          </a:xfrm>
        </p:spPr>
        <p:txBody>
          <a:bodyPr anchor="t"/>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FBB7EAE1-CAAC-4AEF-919E-158692B1E55E}" type="datetime4">
              <a:rPr lang="en-US" smtClean="0"/>
              <a:pPr/>
              <a:t>April 22, 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B37D5FE-740C-46F5-801A-FA5477D9711F}"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a:p>
        </p:txBody>
      </p:sp>
      <p:sp>
        <p:nvSpPr>
          <p:cNvPr id="5" name="Date Placeholder 4"/>
          <p:cNvSpPr>
            <a:spLocks noGrp="1"/>
          </p:cNvSpPr>
          <p:nvPr>
            <p:ph type="dt" sz="half" idx="10"/>
          </p:nvPr>
        </p:nvSpPr>
        <p:spPr/>
        <p:txBody>
          <a:bodyPr/>
          <a:lstStyle/>
          <a:p>
            <a:fld id="{9525A706-D8F2-4D1A-855A-CADC92600C26}" type="datetime4">
              <a:rPr lang="en-US" smtClean="0"/>
              <a:pPr/>
              <a:t>April 22, 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B37D5FE-740C-46F5-801A-FA5477D9711F}" type="slidenum">
              <a:rPr lang="en-US" smtClean="0"/>
              <a:pPr/>
              <a:t>‹#›</a:t>
            </a:fld>
            <a:endParaRPr lang="en-US"/>
          </a:p>
        </p:txBody>
      </p:sp>
      <p:sp>
        <p:nvSpPr>
          <p:cNvPr id="9" name="Content Placeholder 8"/>
          <p:cNvSpPr>
            <a:spLocks noGrp="1"/>
          </p:cNvSpPr>
          <p:nvPr>
            <p:ph sz="quarter" idx="13"/>
          </p:nvPr>
        </p:nvSpPr>
        <p:spPr>
          <a:xfrm>
            <a:off x="1042416" y="2313432"/>
            <a:ext cx="3419856" cy="349300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11" name="Content Placeholder 10"/>
          <p:cNvSpPr>
            <a:spLocks noGrp="1"/>
          </p:cNvSpPr>
          <p:nvPr>
            <p:ph sz="quarter" idx="14"/>
          </p:nvPr>
        </p:nvSpPr>
        <p:spPr>
          <a:xfrm>
            <a:off x="4645152" y="2313431"/>
            <a:ext cx="3419856" cy="349300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CN" altLang="en-US" smtClean="0"/>
              <a:t>单击此处编辑母版标题样式</a:t>
            </a:r>
            <a:endParaRPr lang="en-US"/>
          </a:p>
        </p:txBody>
      </p:sp>
      <p:sp>
        <p:nvSpPr>
          <p:cNvPr id="3" name="Text Placeholder 2"/>
          <p:cNvSpPr>
            <a:spLocks noGrp="1"/>
          </p:cNvSpPr>
          <p:nvPr>
            <p:ph type="body" idx="1"/>
          </p:nvPr>
        </p:nvSpPr>
        <p:spPr>
          <a:xfrm>
            <a:off x="1412111" y="2316009"/>
            <a:ext cx="3057148" cy="639762"/>
          </a:xfrm>
        </p:spPr>
        <p:txBody>
          <a:bodyPr anchor="b"/>
          <a:lstStyle>
            <a:lvl1pPr marL="0" indent="0">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Content Placeholder 3"/>
          <p:cNvSpPr>
            <a:spLocks noGrp="1"/>
          </p:cNvSpPr>
          <p:nvPr>
            <p:ph sz="half" idx="2"/>
          </p:nvPr>
        </p:nvSpPr>
        <p:spPr>
          <a:xfrm>
            <a:off x="1041721" y="2974694"/>
            <a:ext cx="3419856" cy="2835797"/>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Text Placeholder 4"/>
          <p:cNvSpPr>
            <a:spLocks noGrp="1"/>
          </p:cNvSpPr>
          <p:nvPr>
            <p:ph type="body" sz="quarter" idx="3"/>
          </p:nvPr>
        </p:nvSpPr>
        <p:spPr>
          <a:xfrm>
            <a:off x="5011837" y="2316010"/>
            <a:ext cx="3055717" cy="639762"/>
          </a:xfrm>
        </p:spPr>
        <p:txBody>
          <a:bodyPr anchor="b"/>
          <a:lstStyle>
            <a:lvl1pPr marL="0" indent="0">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Content Placeholder 5"/>
          <p:cNvSpPr>
            <a:spLocks noGrp="1"/>
          </p:cNvSpPr>
          <p:nvPr>
            <p:ph sz="quarter" idx="4"/>
          </p:nvPr>
        </p:nvSpPr>
        <p:spPr>
          <a:xfrm>
            <a:off x="4645152" y="2974694"/>
            <a:ext cx="3419856" cy="2835797"/>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99B4F123-1704-49AC-9D15-C4B1462B8014}" type="datetime4">
              <a:rPr lang="en-US" smtClean="0"/>
              <a:pPr/>
              <a:t>April 22, 2015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B37D5FE-740C-46F5-801A-FA5477D9711F}"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a:p>
        </p:txBody>
      </p:sp>
      <p:sp>
        <p:nvSpPr>
          <p:cNvPr id="3" name="Date Placeholder 2"/>
          <p:cNvSpPr>
            <a:spLocks noGrp="1"/>
          </p:cNvSpPr>
          <p:nvPr>
            <p:ph type="dt" sz="half" idx="10"/>
          </p:nvPr>
        </p:nvSpPr>
        <p:spPr/>
        <p:txBody>
          <a:bodyPr/>
          <a:lstStyle/>
          <a:p>
            <a:fld id="{E3127EC2-47FB-48A1-8644-C8A81DDAA119}" type="datetime4">
              <a:rPr lang="en-US" smtClean="0"/>
              <a:pPr/>
              <a:t>April 22, 2015</a:t>
            </a:fld>
            <a:endParaRPr lang="en-US"/>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B37D5FE-740C-46F5-801A-FA5477D9711F}"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E3EC3ED-7435-49F9-84C8-03CCA2F8DEDB}" type="datetime4">
              <a:rPr lang="en-US" smtClean="0"/>
              <a:pPr/>
              <a:t>April 22, 2015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B37D5FE-740C-46F5-801A-FA5477D9711F}"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grpSp>
        <p:nvGrpSpPr>
          <p:cNvPr id="44" name="Group 43"/>
          <p:cNvGrpSpPr/>
          <p:nvPr/>
        </p:nvGrpSpPr>
        <p:grpSpPr>
          <a:xfrm>
            <a:off x="-382404" y="0"/>
            <a:ext cx="9932332" cy="6858000"/>
            <a:chOff x="-382404" y="0"/>
            <a:chExt cx="9932332" cy="6858000"/>
          </a:xfrm>
        </p:grpSpPr>
        <p:grpSp>
          <p:nvGrpSpPr>
            <p:cNvPr id="45" name="Group 44"/>
            <p:cNvGrpSpPr/>
            <p:nvPr/>
          </p:nvGrpSpPr>
          <p:grpSpPr>
            <a:xfrm>
              <a:off x="0" y="0"/>
              <a:ext cx="9144000" cy="6858000"/>
              <a:chOff x="0" y="0"/>
              <a:chExt cx="9144000" cy="6858000"/>
            </a:xfrm>
          </p:grpSpPr>
          <p:grpSp>
            <p:nvGrpSpPr>
              <p:cNvPr id="72" name="Group 4"/>
              <p:cNvGrpSpPr/>
              <p:nvPr/>
            </p:nvGrpSpPr>
            <p:grpSpPr>
              <a:xfrm>
                <a:off x="0" y="0"/>
                <a:ext cx="2514600" cy="6858000"/>
                <a:chOff x="0" y="0"/>
                <a:chExt cx="2514600" cy="6858000"/>
              </a:xfrm>
            </p:grpSpPr>
            <p:sp>
              <p:nvSpPr>
                <p:cNvPr id="84" name="Rectangle 83"/>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2"/>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3"/>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3" name="Group 5"/>
              <p:cNvGrpSpPr/>
              <p:nvPr/>
            </p:nvGrpSpPr>
            <p:grpSpPr>
              <a:xfrm>
                <a:off x="422910" y="0"/>
                <a:ext cx="2514600" cy="6858000"/>
                <a:chOff x="0" y="0"/>
                <a:chExt cx="2514600" cy="6858000"/>
              </a:xfrm>
            </p:grpSpPr>
            <p:sp>
              <p:nvSpPr>
                <p:cNvPr id="81" name="Rectangle 80"/>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4" name="Group 9"/>
              <p:cNvGrpSpPr/>
              <p:nvPr/>
            </p:nvGrpSpPr>
            <p:grpSpPr>
              <a:xfrm rot="10800000">
                <a:off x="6629400" y="0"/>
                <a:ext cx="2514600" cy="6858000"/>
                <a:chOff x="0" y="0"/>
                <a:chExt cx="2514600" cy="6858000"/>
              </a:xfrm>
            </p:grpSpPr>
            <p:sp>
              <p:nvSpPr>
                <p:cNvPr id="78" name="Rectangle 77"/>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5" name="Rectangle 74"/>
              <p:cNvSpPr/>
              <p:nvPr/>
            </p:nvSpPr>
            <p:spPr>
              <a:xfrm>
                <a:off x="3810000" y="0"/>
                <a:ext cx="28194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p:cNvSpPr/>
              <p:nvPr/>
            </p:nvSpPr>
            <p:spPr>
              <a:xfrm>
                <a:off x="289560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p:cNvSpPr/>
              <p:nvPr/>
            </p:nvSpPr>
            <p:spPr>
              <a:xfrm>
                <a:off x="31242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7" name="Freeform 46"/>
            <p:cNvSpPr/>
            <p:nvPr/>
          </p:nvSpPr>
          <p:spPr>
            <a:xfrm>
              <a:off x="-11875" y="5035138"/>
              <a:ext cx="9144000" cy="1175655"/>
            </a:xfrm>
            <a:custGeom>
              <a:avLst/>
              <a:gdLst>
                <a:gd name="connsiteX0" fmla="*/ 0 w 9144000"/>
                <a:gd name="connsiteY0" fmla="*/ 1116280 h 1175656"/>
                <a:gd name="connsiteX1" fmla="*/ 1674420 w 9144000"/>
                <a:gd name="connsiteY1" fmla="*/ 1163781 h 1175656"/>
                <a:gd name="connsiteX2" fmla="*/ 4120737 w 9144000"/>
                <a:gd name="connsiteY2" fmla="*/ 1045028 h 1175656"/>
                <a:gd name="connsiteX3" fmla="*/ 7172696 w 9144000"/>
                <a:gd name="connsiteY3" fmla="*/ 605641 h 1175656"/>
                <a:gd name="connsiteX4" fmla="*/ 9144000 w 9144000"/>
                <a:gd name="connsiteY4" fmla="*/ 0 h 1175656"/>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116279 h 1175655"/>
                <a:gd name="connsiteX1" fmla="*/ 1674420 w 9144000"/>
                <a:gd name="connsiteY1" fmla="*/ 1163780 h 1175655"/>
                <a:gd name="connsiteX2" fmla="*/ 4120737 w 9144000"/>
                <a:gd name="connsiteY2" fmla="*/ 1045027 h 1175655"/>
                <a:gd name="connsiteX3" fmla="*/ 7172696 w 9144000"/>
                <a:gd name="connsiteY3" fmla="*/ 605640 h 1175655"/>
                <a:gd name="connsiteX4" fmla="*/ 9144000 w 9144000"/>
                <a:gd name="connsiteY4" fmla="*/ 0 h 1175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175655">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8" name="Freeform 47"/>
            <p:cNvSpPr/>
            <p:nvPr/>
          </p:nvSpPr>
          <p:spPr>
            <a:xfrm>
              <a:off x="-11875" y="3467595"/>
              <a:ext cx="9144000" cy="890650"/>
            </a:xfrm>
            <a:custGeom>
              <a:avLst/>
              <a:gdLst>
                <a:gd name="connsiteX0" fmla="*/ 0 w 9144000"/>
                <a:gd name="connsiteY0" fmla="*/ 890650 h 890650"/>
                <a:gd name="connsiteX1" fmla="*/ 1045028 w 9144000"/>
                <a:gd name="connsiteY1" fmla="*/ 475013 h 890650"/>
                <a:gd name="connsiteX2" fmla="*/ 3111335 w 9144000"/>
                <a:gd name="connsiteY2" fmla="*/ 71252 h 890650"/>
                <a:gd name="connsiteX3" fmla="*/ 5913911 w 9144000"/>
                <a:gd name="connsiteY3" fmla="*/ 71252 h 890650"/>
                <a:gd name="connsiteX4" fmla="*/ 9144000 w 9144000"/>
                <a:gd name="connsiteY4" fmla="*/ 498764 h 890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89065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9" name="Freeform 48"/>
            <p:cNvSpPr/>
            <p:nvPr/>
          </p:nvSpPr>
          <p:spPr>
            <a:xfrm>
              <a:off x="-23751" y="5640779"/>
              <a:ext cx="3004457" cy="1211283"/>
            </a:xfrm>
            <a:custGeom>
              <a:avLst/>
              <a:gdLst>
                <a:gd name="connsiteX0" fmla="*/ 0 w 3004457"/>
                <a:gd name="connsiteY0" fmla="*/ 0 h 1211283"/>
                <a:gd name="connsiteX1" fmla="*/ 3004457 w 3004457"/>
                <a:gd name="connsiteY1" fmla="*/ 1211283 h 1211283"/>
              </a:gdLst>
              <a:ahLst/>
              <a:cxnLst>
                <a:cxn ang="0">
                  <a:pos x="connsiteX0" y="connsiteY0"/>
                </a:cxn>
                <a:cxn ang="0">
                  <a:pos x="connsiteX1" y="connsiteY1"/>
                </a:cxn>
              </a:cxnLst>
              <a:rect l="l" t="t" r="r" b="b"/>
              <a:pathLst>
                <a:path w="3004457" h="1211283">
                  <a:moveTo>
                    <a:pt x="0" y="0"/>
                  </a:moveTo>
                  <a:cubicBezTo>
                    <a:pt x="1103415" y="501732"/>
                    <a:pt x="2206831" y="1003465"/>
                    <a:pt x="3004457" y="1211283"/>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 name="Freeform 49"/>
            <p:cNvSpPr/>
            <p:nvPr/>
          </p:nvSpPr>
          <p:spPr>
            <a:xfrm>
              <a:off x="-11875" y="5284519"/>
              <a:ext cx="9144000" cy="1478478"/>
            </a:xfrm>
            <a:custGeom>
              <a:avLst/>
              <a:gdLst>
                <a:gd name="connsiteX0" fmla="*/ 0 w 9144000"/>
                <a:gd name="connsiteY0" fmla="*/ 0 h 1478478"/>
                <a:gd name="connsiteX1" fmla="*/ 1104405 w 9144000"/>
                <a:gd name="connsiteY1" fmla="*/ 344385 h 1478478"/>
                <a:gd name="connsiteX2" fmla="*/ 3194462 w 9144000"/>
                <a:gd name="connsiteY2" fmla="*/ 866899 h 1478478"/>
                <a:gd name="connsiteX3" fmla="*/ 5676405 w 9144000"/>
                <a:gd name="connsiteY3" fmla="*/ 1282536 h 1478478"/>
                <a:gd name="connsiteX4" fmla="*/ 7730836 w 9144000"/>
                <a:gd name="connsiteY4" fmla="*/ 1448790 h 1478478"/>
                <a:gd name="connsiteX5" fmla="*/ 8573984 w 9144000"/>
                <a:gd name="connsiteY5" fmla="*/ 1460665 h 1478478"/>
                <a:gd name="connsiteX6" fmla="*/ 9144000 w 9144000"/>
                <a:gd name="connsiteY6" fmla="*/ 1425039 h 147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1478478">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1" name="Freeform 50"/>
            <p:cNvSpPr/>
            <p:nvPr/>
          </p:nvSpPr>
          <p:spPr>
            <a:xfrm>
              <a:off x="2137558" y="5132120"/>
              <a:ext cx="6982691" cy="1719942"/>
            </a:xfrm>
            <a:custGeom>
              <a:avLst/>
              <a:gdLst>
                <a:gd name="connsiteX0" fmla="*/ 0 w 6982691"/>
                <a:gd name="connsiteY0" fmla="*/ 1719942 h 1719942"/>
                <a:gd name="connsiteX1" fmla="*/ 546265 w 6982691"/>
                <a:gd name="connsiteY1" fmla="*/ 1185553 h 1719942"/>
                <a:gd name="connsiteX2" fmla="*/ 1330037 w 6982691"/>
                <a:gd name="connsiteY2" fmla="*/ 710540 h 1719942"/>
                <a:gd name="connsiteX3" fmla="*/ 2078182 w 6982691"/>
                <a:gd name="connsiteY3" fmla="*/ 437407 h 1719942"/>
                <a:gd name="connsiteX4" fmla="*/ 3348842 w 6982691"/>
                <a:gd name="connsiteY4" fmla="*/ 152399 h 1719942"/>
                <a:gd name="connsiteX5" fmla="*/ 4001985 w 6982691"/>
                <a:gd name="connsiteY5" fmla="*/ 69272 h 1719942"/>
                <a:gd name="connsiteX6" fmla="*/ 5047013 w 6982691"/>
                <a:gd name="connsiteY6" fmla="*/ 9896 h 1719942"/>
                <a:gd name="connsiteX7" fmla="*/ 5890161 w 6982691"/>
                <a:gd name="connsiteY7" fmla="*/ 9896 h 1719942"/>
                <a:gd name="connsiteX8" fmla="*/ 6495803 w 6982691"/>
                <a:gd name="connsiteY8" fmla="*/ 9896 h 1719942"/>
                <a:gd name="connsiteX9" fmla="*/ 6899564 w 6982691"/>
                <a:gd name="connsiteY9" fmla="*/ 33646 h 1719942"/>
                <a:gd name="connsiteX10" fmla="*/ 6982691 w 6982691"/>
                <a:gd name="connsiteY10" fmla="*/ 45522 h 171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82691" h="1719942">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2" name="Hexagon 51"/>
            <p:cNvSpPr/>
            <p:nvPr/>
          </p:nvSpPr>
          <p:spPr>
            <a:xfrm rot="1800000">
              <a:off x="2996165" y="2859252"/>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Hexagon 52"/>
            <p:cNvSpPr/>
            <p:nvPr/>
          </p:nvSpPr>
          <p:spPr>
            <a:xfrm rot="1800000">
              <a:off x="3720065" y="4126078"/>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Hexagon 53"/>
            <p:cNvSpPr/>
            <p:nvPr/>
          </p:nvSpPr>
          <p:spPr>
            <a:xfrm rot="1800000">
              <a:off x="3729591" y="1592427"/>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Hexagon 54"/>
            <p:cNvSpPr/>
            <p:nvPr/>
          </p:nvSpPr>
          <p:spPr>
            <a:xfrm rot="1800000">
              <a:off x="2977115" y="325603"/>
              <a:ext cx="1601400" cy="1388236"/>
            </a:xfrm>
            <a:prstGeom prst="hexagon">
              <a:avLst>
                <a:gd name="adj" fmla="val 28544"/>
                <a:gd name="vf" fmla="val 115470"/>
              </a:avLst>
            </a:prstGeom>
            <a:solidFill>
              <a:schemeClr val="bg1">
                <a:alpha val="4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Hexagon 55"/>
            <p:cNvSpPr/>
            <p:nvPr/>
          </p:nvSpPr>
          <p:spPr>
            <a:xfrm rot="1800000">
              <a:off x="4463014" y="5383378"/>
              <a:ext cx="1601400" cy="1388236"/>
            </a:xfrm>
            <a:prstGeom prst="hexagon">
              <a:avLst>
                <a:gd name="adj" fmla="val 28544"/>
                <a:gd name="vf" fmla="val 115470"/>
              </a:avLst>
            </a:prstGeom>
            <a:solidFill>
              <a:schemeClr val="bg1">
                <a:alpha val="6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Freeform 58"/>
            <p:cNvSpPr/>
            <p:nvPr/>
          </p:nvSpPr>
          <p:spPr>
            <a:xfrm rot="1800000">
              <a:off x="-382404" y="4201528"/>
              <a:ext cx="1261499"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56357 w 1261499"/>
                <a:gd name="connsiteY5" fmla="*/ 1388236 h 1388236"/>
                <a:gd name="connsiteX6" fmla="*/ 0 w 1261499"/>
                <a:gd name="connsiteY6" fmla="*/ 10509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744578 w 1261499"/>
                <a:gd name="connsiteY5" fmla="*/ 1387893 h 1388236"/>
                <a:gd name="connsiteX6" fmla="*/ 0 w 1261499"/>
                <a:gd name="connsiteY6" fmla="*/ 10509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61499" h="1388236">
                  <a:moveTo>
                    <a:pt x="0" y="105098"/>
                  </a:moveTo>
                  <a:lnTo>
                    <a:pt x="56357" y="0"/>
                  </a:lnTo>
                  <a:lnTo>
                    <a:pt x="865241" y="0"/>
                  </a:lnTo>
                  <a:lnTo>
                    <a:pt x="1261499" y="694118"/>
                  </a:lnTo>
                  <a:lnTo>
                    <a:pt x="865241" y="1388236"/>
                  </a:lnTo>
                  <a:lnTo>
                    <a:pt x="744578" y="1387893"/>
                  </a:lnTo>
                  <a:lnTo>
                    <a:pt x="0" y="105098"/>
                  </a:lnTo>
                  <a:close/>
                </a:path>
              </a:pathLst>
            </a:cu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Hexagon 59"/>
            <p:cNvSpPr/>
            <p:nvPr/>
          </p:nvSpPr>
          <p:spPr>
            <a:xfrm rot="1800000">
              <a:off x="24365" y="540242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Hexagon 61"/>
            <p:cNvSpPr/>
            <p:nvPr/>
          </p:nvSpPr>
          <p:spPr>
            <a:xfrm rot="1800000">
              <a:off x="52941" y="284972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Hexagon 62"/>
            <p:cNvSpPr/>
            <p:nvPr/>
          </p:nvSpPr>
          <p:spPr>
            <a:xfrm rot="1800000">
              <a:off x="776840" y="4126077"/>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Hexagon 63"/>
            <p:cNvSpPr/>
            <p:nvPr/>
          </p:nvSpPr>
          <p:spPr>
            <a:xfrm rot="1800000">
              <a:off x="1510265" y="54119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Hexagon 64"/>
            <p:cNvSpPr/>
            <p:nvPr/>
          </p:nvSpPr>
          <p:spPr>
            <a:xfrm rot="1800000">
              <a:off x="1529316" y="2859252"/>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Hexagon 65"/>
            <p:cNvSpPr/>
            <p:nvPr/>
          </p:nvSpPr>
          <p:spPr>
            <a:xfrm rot="1800000">
              <a:off x="795890" y="15638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Hexagon 66"/>
            <p:cNvSpPr/>
            <p:nvPr/>
          </p:nvSpPr>
          <p:spPr>
            <a:xfrm rot="1800000">
              <a:off x="6806166" y="4145128"/>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Hexagon 67"/>
            <p:cNvSpPr/>
            <p:nvPr/>
          </p:nvSpPr>
          <p:spPr>
            <a:xfrm rot="1800000">
              <a:off x="7549116" y="542147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Hexagon 68"/>
            <p:cNvSpPr/>
            <p:nvPr/>
          </p:nvSpPr>
          <p:spPr>
            <a:xfrm rot="1800000">
              <a:off x="7549117" y="286877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Freeform 69"/>
            <p:cNvSpPr/>
            <p:nvPr/>
          </p:nvSpPr>
          <p:spPr>
            <a:xfrm rot="1800000">
              <a:off x="8306521" y="4055629"/>
              <a:ext cx="1243407"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118 h 1388236"/>
                <a:gd name="connsiteX1" fmla="*/ 396258 w 1601400"/>
                <a:gd name="connsiteY1" fmla="*/ 0 h 1388236"/>
                <a:gd name="connsiteX2" fmla="*/ 474029 w 1601400"/>
                <a:gd name="connsiteY2" fmla="*/ 4016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43407"/>
                <a:gd name="connsiteY0" fmla="*/ 694118 h 1388236"/>
                <a:gd name="connsiteX1" fmla="*/ 396258 w 1243407"/>
                <a:gd name="connsiteY1" fmla="*/ 0 h 1388236"/>
                <a:gd name="connsiteX2" fmla="*/ 474029 w 1243407"/>
                <a:gd name="connsiteY2" fmla="*/ 4016 h 1388236"/>
                <a:gd name="connsiteX3" fmla="*/ 1243407 w 1243407"/>
                <a:gd name="connsiteY3" fmla="*/ 1325983 h 1388236"/>
                <a:gd name="connsiteX4" fmla="*/ 1205142 w 1243407"/>
                <a:gd name="connsiteY4" fmla="*/ 1388236 h 1388236"/>
                <a:gd name="connsiteX5" fmla="*/ 396258 w 1243407"/>
                <a:gd name="connsiteY5" fmla="*/ 1388236 h 1388236"/>
                <a:gd name="connsiteX6" fmla="*/ 0 w 1243407"/>
                <a:gd name="connsiteY6" fmla="*/ 69411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3407" h="1388236">
                  <a:moveTo>
                    <a:pt x="0" y="694118"/>
                  </a:moveTo>
                  <a:lnTo>
                    <a:pt x="396258" y="0"/>
                  </a:lnTo>
                  <a:lnTo>
                    <a:pt x="474029" y="4016"/>
                  </a:lnTo>
                  <a:lnTo>
                    <a:pt x="1243407" y="1325983"/>
                  </a:lnTo>
                  <a:lnTo>
                    <a:pt x="1205142" y="1388236"/>
                  </a:lnTo>
                  <a:lnTo>
                    <a:pt x="396258" y="1388236"/>
                  </a:lnTo>
                  <a:lnTo>
                    <a:pt x="0" y="694118"/>
                  </a:lnTo>
                  <a:close/>
                </a:path>
              </a:pathLst>
            </a:custGeom>
            <a:solidFill>
              <a:schemeClr val="bg1">
                <a:alpha val="4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Freeform 70"/>
            <p:cNvSpPr/>
            <p:nvPr/>
          </p:nvSpPr>
          <p:spPr>
            <a:xfrm rot="1800000">
              <a:off x="8306771" y="1511524"/>
              <a:ext cx="1241871" cy="1388822"/>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704 h 1388822"/>
                <a:gd name="connsiteX1" fmla="*/ 396258 w 1601400"/>
                <a:gd name="connsiteY1" fmla="*/ 586 h 1388822"/>
                <a:gd name="connsiteX2" fmla="*/ 482002 w 1601400"/>
                <a:gd name="connsiteY2" fmla="*/ 0 h 1388822"/>
                <a:gd name="connsiteX3" fmla="*/ 1601400 w 1601400"/>
                <a:gd name="connsiteY3" fmla="*/ 694704 h 1388822"/>
                <a:gd name="connsiteX4" fmla="*/ 1205142 w 1601400"/>
                <a:gd name="connsiteY4" fmla="*/ 1388822 h 1388822"/>
                <a:gd name="connsiteX5" fmla="*/ 396258 w 1601400"/>
                <a:gd name="connsiteY5" fmla="*/ 1388822 h 1388822"/>
                <a:gd name="connsiteX6" fmla="*/ 0 w 1601400"/>
                <a:gd name="connsiteY6" fmla="*/ 694704 h 1388822"/>
                <a:gd name="connsiteX0" fmla="*/ 0 w 1241871"/>
                <a:gd name="connsiteY0" fmla="*/ 694704 h 1388822"/>
                <a:gd name="connsiteX1" fmla="*/ 396258 w 1241871"/>
                <a:gd name="connsiteY1" fmla="*/ 586 h 1388822"/>
                <a:gd name="connsiteX2" fmla="*/ 482002 w 1241871"/>
                <a:gd name="connsiteY2" fmla="*/ 0 h 1388822"/>
                <a:gd name="connsiteX3" fmla="*/ 1241871 w 1241871"/>
                <a:gd name="connsiteY3" fmla="*/ 1323912 h 1388822"/>
                <a:gd name="connsiteX4" fmla="*/ 1205142 w 1241871"/>
                <a:gd name="connsiteY4" fmla="*/ 1388822 h 1388822"/>
                <a:gd name="connsiteX5" fmla="*/ 396258 w 1241871"/>
                <a:gd name="connsiteY5" fmla="*/ 1388822 h 1388822"/>
                <a:gd name="connsiteX6" fmla="*/ 0 w 1241871"/>
                <a:gd name="connsiteY6" fmla="*/ 694704 h 1388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1871" h="1388822">
                  <a:moveTo>
                    <a:pt x="0" y="694704"/>
                  </a:moveTo>
                  <a:lnTo>
                    <a:pt x="396258" y="586"/>
                  </a:lnTo>
                  <a:lnTo>
                    <a:pt x="482002" y="0"/>
                  </a:lnTo>
                  <a:lnTo>
                    <a:pt x="1241871" y="1323912"/>
                  </a:lnTo>
                  <a:lnTo>
                    <a:pt x="1205142" y="1388822"/>
                  </a:lnTo>
                  <a:lnTo>
                    <a:pt x="396258" y="1388822"/>
                  </a:lnTo>
                  <a:lnTo>
                    <a:pt x="0" y="694704"/>
                  </a:lnTo>
                  <a:close/>
                </a:path>
              </a:pathLst>
            </a:cu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6" name="Rectangle 45"/>
          <p:cNvSpPr/>
          <p:nvPr/>
        </p:nvSpPr>
        <p:spPr>
          <a:xfrm>
            <a:off x="4561242" y="-21511"/>
            <a:ext cx="3679116" cy="6271840"/>
          </a:xfrm>
          <a:prstGeom prst="rect">
            <a:avLst/>
          </a:prstGeom>
          <a:solidFill>
            <a:srgbClr val="F5F5F5"/>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p:cNvSpPr/>
          <p:nvPr/>
        </p:nvSpPr>
        <p:spPr>
          <a:xfrm>
            <a:off x="4649096" y="-21510"/>
            <a:ext cx="3505200" cy="6239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Date Placeholder 4"/>
          <p:cNvSpPr>
            <a:spLocks noGrp="1"/>
          </p:cNvSpPr>
          <p:nvPr>
            <p:ph type="dt" sz="half" idx="10"/>
          </p:nvPr>
        </p:nvSpPr>
        <p:spPr/>
        <p:txBody>
          <a:bodyPr/>
          <a:lstStyle/>
          <a:p>
            <a:fld id="{3FC49BF1-FCD3-4395-8FF6-0047AF66228E}" type="datetime4">
              <a:rPr lang="en-US" smtClean="0"/>
              <a:pPr/>
              <a:t>April 22, 2015</a:t>
            </a:fld>
            <a:endParaRPr lang="en-US"/>
          </a:p>
        </p:txBody>
      </p:sp>
      <p:sp>
        <p:nvSpPr>
          <p:cNvPr id="7" name="Slide Number Placeholder 6"/>
          <p:cNvSpPr>
            <a:spLocks noGrp="1"/>
          </p:cNvSpPr>
          <p:nvPr>
            <p:ph type="sldNum" sz="quarter" idx="12"/>
          </p:nvPr>
        </p:nvSpPr>
        <p:spPr/>
        <p:txBody>
          <a:bodyPr/>
          <a:lstStyle/>
          <a:p>
            <a:fld id="{8B37D5FE-740C-46F5-801A-FA5477D9711F}" type="slidenum">
              <a:rPr lang="en-US" smtClean="0"/>
              <a:pPr/>
              <a:t>‹#›</a:t>
            </a:fld>
            <a:endParaRPr lang="en-US"/>
          </a:p>
        </p:txBody>
      </p:sp>
      <p:sp>
        <p:nvSpPr>
          <p:cNvPr id="58" name="Rectangle 57"/>
          <p:cNvSpPr/>
          <p:nvPr/>
        </p:nvSpPr>
        <p:spPr>
          <a:xfrm>
            <a:off x="905571" y="601883"/>
            <a:ext cx="3562257" cy="5648445"/>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1145894" y="856527"/>
            <a:ext cx="3090440" cy="5150734"/>
          </a:xfrm>
        </p:spPr>
        <p:txBody>
          <a:bodyPr/>
          <a:lstStyle>
            <a:lvl1pPr>
              <a:defRPr sz="2400"/>
            </a:lvl1pPr>
            <a:lvl2pPr>
              <a:defRPr sz="2200"/>
            </a:lvl2pPr>
            <a:lvl3pPr>
              <a:defRPr sz="2000"/>
            </a:lvl3pPr>
            <a:lvl4pPr>
              <a:defRPr sz="1800"/>
            </a:lvl4pPr>
            <a:lvl5pPr>
              <a:defRPr sz="1600"/>
            </a:lvl5pPr>
            <a:lvl6pPr>
              <a:defRPr sz="2000"/>
            </a:lvl6pPr>
            <a:lvl7pPr>
              <a:defRPr sz="2000"/>
            </a:lvl7pPr>
            <a:lvl8pPr>
              <a:defRPr sz="2000"/>
            </a:lvl8pPr>
            <a:lvl9pPr>
              <a:defRPr sz="2000"/>
            </a:lvl9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dirty="0"/>
          </a:p>
        </p:txBody>
      </p:sp>
      <p:sp>
        <p:nvSpPr>
          <p:cNvPr id="61" name="Rectangle 60"/>
          <p:cNvSpPr/>
          <p:nvPr/>
        </p:nvSpPr>
        <p:spPr>
          <a:xfrm>
            <a:off x="4650889" y="6088284"/>
            <a:ext cx="3505200" cy="817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ooter Placeholder 5"/>
          <p:cNvSpPr>
            <a:spLocks noGrp="1"/>
          </p:cNvSpPr>
          <p:nvPr>
            <p:ph type="ftr" sz="quarter" idx="11"/>
          </p:nvPr>
        </p:nvSpPr>
        <p:spPr>
          <a:xfrm>
            <a:off x="4641448" y="5724835"/>
            <a:ext cx="3493664" cy="365125"/>
          </a:xfrm>
        </p:spPr>
        <p:txBody>
          <a:bodyPr>
            <a:normAutofit/>
          </a:bodyPr>
          <a:lstStyle/>
          <a:p>
            <a:endParaRPr lang="en-US" dirty="0"/>
          </a:p>
        </p:txBody>
      </p:sp>
      <p:sp>
        <p:nvSpPr>
          <p:cNvPr id="2" name="Title 1"/>
          <p:cNvSpPr>
            <a:spLocks noGrp="1"/>
          </p:cNvSpPr>
          <p:nvPr>
            <p:ph type="title"/>
          </p:nvPr>
        </p:nvSpPr>
        <p:spPr>
          <a:xfrm>
            <a:off x="4739833" y="2657434"/>
            <a:ext cx="3304572" cy="1463153"/>
          </a:xfrm>
        </p:spPr>
        <p:txBody>
          <a:bodyPr anchor="b">
            <a:normAutofit/>
          </a:bodyPr>
          <a:lstStyle>
            <a:lvl1pPr algn="l">
              <a:defRPr sz="2800" b="0"/>
            </a:lvl1pPr>
          </a:lstStyle>
          <a:p>
            <a:r>
              <a:rPr lang="zh-CN" altLang="en-US" smtClean="0"/>
              <a:t>单击此处编辑母版标题样式</a:t>
            </a:r>
            <a:endParaRPr lang="en-US"/>
          </a:p>
        </p:txBody>
      </p:sp>
      <p:sp>
        <p:nvSpPr>
          <p:cNvPr id="4" name="Text Placeholder 3"/>
          <p:cNvSpPr>
            <a:spLocks noGrp="1"/>
          </p:cNvSpPr>
          <p:nvPr>
            <p:ph type="body" sz="half" idx="2"/>
          </p:nvPr>
        </p:nvSpPr>
        <p:spPr>
          <a:xfrm>
            <a:off x="4736592" y="4136994"/>
            <a:ext cx="3298784" cy="1517904"/>
          </a:xfrm>
        </p:spPr>
        <p:txBody>
          <a:bodyPr>
            <a:normAutofit/>
          </a:bodyPr>
          <a:lstStyle>
            <a:lvl1pPr marL="0" indent="0">
              <a:buNone/>
              <a:defRPr sz="1600">
                <a:solidFill>
                  <a:srgbClr val="42424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grpSp>
        <p:nvGrpSpPr>
          <p:cNvPr id="44" name="Group 43"/>
          <p:cNvGrpSpPr/>
          <p:nvPr/>
        </p:nvGrpSpPr>
        <p:grpSpPr>
          <a:xfrm>
            <a:off x="-382404" y="0"/>
            <a:ext cx="9932332" cy="6858000"/>
            <a:chOff x="-382404" y="0"/>
            <a:chExt cx="9932332" cy="6858000"/>
          </a:xfrm>
        </p:grpSpPr>
        <p:grpSp>
          <p:nvGrpSpPr>
            <p:cNvPr id="45" name="Group 44"/>
            <p:cNvGrpSpPr/>
            <p:nvPr/>
          </p:nvGrpSpPr>
          <p:grpSpPr>
            <a:xfrm>
              <a:off x="0" y="0"/>
              <a:ext cx="9144000" cy="6858000"/>
              <a:chOff x="0" y="0"/>
              <a:chExt cx="9144000" cy="6858000"/>
            </a:xfrm>
          </p:grpSpPr>
          <p:grpSp>
            <p:nvGrpSpPr>
              <p:cNvPr id="75" name="Group 4"/>
              <p:cNvGrpSpPr/>
              <p:nvPr/>
            </p:nvGrpSpPr>
            <p:grpSpPr>
              <a:xfrm>
                <a:off x="0" y="0"/>
                <a:ext cx="2514600" cy="6858000"/>
                <a:chOff x="0" y="0"/>
                <a:chExt cx="2514600" cy="6858000"/>
              </a:xfrm>
            </p:grpSpPr>
            <p:sp>
              <p:nvSpPr>
                <p:cNvPr id="87" name="Rectangle 86"/>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2"/>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3"/>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6" name="Group 5"/>
              <p:cNvGrpSpPr/>
              <p:nvPr/>
            </p:nvGrpSpPr>
            <p:grpSpPr>
              <a:xfrm>
                <a:off x="422910" y="0"/>
                <a:ext cx="2514600" cy="6858000"/>
                <a:chOff x="0" y="0"/>
                <a:chExt cx="2514600" cy="6858000"/>
              </a:xfrm>
            </p:grpSpPr>
            <p:sp>
              <p:nvSpPr>
                <p:cNvPr id="84" name="Rectangle 83"/>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7" name="Group 9"/>
              <p:cNvGrpSpPr/>
              <p:nvPr/>
            </p:nvGrpSpPr>
            <p:grpSpPr>
              <a:xfrm rot="10800000">
                <a:off x="6629400" y="0"/>
                <a:ext cx="2514600" cy="6858000"/>
                <a:chOff x="0" y="0"/>
                <a:chExt cx="2514600" cy="6858000"/>
              </a:xfrm>
            </p:grpSpPr>
            <p:sp>
              <p:nvSpPr>
                <p:cNvPr id="81" name="Rectangle 80"/>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8" name="Rectangle 77"/>
              <p:cNvSpPr/>
              <p:nvPr/>
            </p:nvSpPr>
            <p:spPr>
              <a:xfrm>
                <a:off x="3810000" y="0"/>
                <a:ext cx="28194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p:cNvSpPr/>
              <p:nvPr/>
            </p:nvSpPr>
            <p:spPr>
              <a:xfrm>
                <a:off x="289560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p:cNvSpPr/>
              <p:nvPr/>
            </p:nvSpPr>
            <p:spPr>
              <a:xfrm>
                <a:off x="31242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6" name="Freeform 45"/>
            <p:cNvSpPr/>
            <p:nvPr/>
          </p:nvSpPr>
          <p:spPr>
            <a:xfrm>
              <a:off x="-11875" y="5035138"/>
              <a:ext cx="9144000" cy="1175655"/>
            </a:xfrm>
            <a:custGeom>
              <a:avLst/>
              <a:gdLst>
                <a:gd name="connsiteX0" fmla="*/ 0 w 9144000"/>
                <a:gd name="connsiteY0" fmla="*/ 1116280 h 1175656"/>
                <a:gd name="connsiteX1" fmla="*/ 1674420 w 9144000"/>
                <a:gd name="connsiteY1" fmla="*/ 1163781 h 1175656"/>
                <a:gd name="connsiteX2" fmla="*/ 4120737 w 9144000"/>
                <a:gd name="connsiteY2" fmla="*/ 1045028 h 1175656"/>
                <a:gd name="connsiteX3" fmla="*/ 7172696 w 9144000"/>
                <a:gd name="connsiteY3" fmla="*/ 605641 h 1175656"/>
                <a:gd name="connsiteX4" fmla="*/ 9144000 w 9144000"/>
                <a:gd name="connsiteY4" fmla="*/ 0 h 1175656"/>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116279 h 1175655"/>
                <a:gd name="connsiteX1" fmla="*/ 1674420 w 9144000"/>
                <a:gd name="connsiteY1" fmla="*/ 1163780 h 1175655"/>
                <a:gd name="connsiteX2" fmla="*/ 4120737 w 9144000"/>
                <a:gd name="connsiteY2" fmla="*/ 1045027 h 1175655"/>
                <a:gd name="connsiteX3" fmla="*/ 7172696 w 9144000"/>
                <a:gd name="connsiteY3" fmla="*/ 605640 h 1175655"/>
                <a:gd name="connsiteX4" fmla="*/ 9144000 w 9144000"/>
                <a:gd name="connsiteY4" fmla="*/ 0 h 1175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175655">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7" name="Freeform 46"/>
            <p:cNvSpPr/>
            <p:nvPr/>
          </p:nvSpPr>
          <p:spPr>
            <a:xfrm>
              <a:off x="-11875" y="3467595"/>
              <a:ext cx="9144000" cy="890650"/>
            </a:xfrm>
            <a:custGeom>
              <a:avLst/>
              <a:gdLst>
                <a:gd name="connsiteX0" fmla="*/ 0 w 9144000"/>
                <a:gd name="connsiteY0" fmla="*/ 890650 h 890650"/>
                <a:gd name="connsiteX1" fmla="*/ 1045028 w 9144000"/>
                <a:gd name="connsiteY1" fmla="*/ 475013 h 890650"/>
                <a:gd name="connsiteX2" fmla="*/ 3111335 w 9144000"/>
                <a:gd name="connsiteY2" fmla="*/ 71252 h 890650"/>
                <a:gd name="connsiteX3" fmla="*/ 5913911 w 9144000"/>
                <a:gd name="connsiteY3" fmla="*/ 71252 h 890650"/>
                <a:gd name="connsiteX4" fmla="*/ 9144000 w 9144000"/>
                <a:gd name="connsiteY4" fmla="*/ 498764 h 890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89065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8" name="Freeform 47"/>
            <p:cNvSpPr/>
            <p:nvPr/>
          </p:nvSpPr>
          <p:spPr>
            <a:xfrm>
              <a:off x="-23751" y="5640779"/>
              <a:ext cx="3004457" cy="1211283"/>
            </a:xfrm>
            <a:custGeom>
              <a:avLst/>
              <a:gdLst>
                <a:gd name="connsiteX0" fmla="*/ 0 w 3004457"/>
                <a:gd name="connsiteY0" fmla="*/ 0 h 1211283"/>
                <a:gd name="connsiteX1" fmla="*/ 3004457 w 3004457"/>
                <a:gd name="connsiteY1" fmla="*/ 1211283 h 1211283"/>
              </a:gdLst>
              <a:ahLst/>
              <a:cxnLst>
                <a:cxn ang="0">
                  <a:pos x="connsiteX0" y="connsiteY0"/>
                </a:cxn>
                <a:cxn ang="0">
                  <a:pos x="connsiteX1" y="connsiteY1"/>
                </a:cxn>
              </a:cxnLst>
              <a:rect l="l" t="t" r="r" b="b"/>
              <a:pathLst>
                <a:path w="3004457" h="1211283">
                  <a:moveTo>
                    <a:pt x="0" y="0"/>
                  </a:moveTo>
                  <a:cubicBezTo>
                    <a:pt x="1103415" y="501732"/>
                    <a:pt x="2206831" y="1003465"/>
                    <a:pt x="3004457" y="1211283"/>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9" name="Freeform 48"/>
            <p:cNvSpPr/>
            <p:nvPr/>
          </p:nvSpPr>
          <p:spPr>
            <a:xfrm>
              <a:off x="-11875" y="5284519"/>
              <a:ext cx="9144000" cy="1478478"/>
            </a:xfrm>
            <a:custGeom>
              <a:avLst/>
              <a:gdLst>
                <a:gd name="connsiteX0" fmla="*/ 0 w 9144000"/>
                <a:gd name="connsiteY0" fmla="*/ 0 h 1478478"/>
                <a:gd name="connsiteX1" fmla="*/ 1104405 w 9144000"/>
                <a:gd name="connsiteY1" fmla="*/ 344385 h 1478478"/>
                <a:gd name="connsiteX2" fmla="*/ 3194462 w 9144000"/>
                <a:gd name="connsiteY2" fmla="*/ 866899 h 1478478"/>
                <a:gd name="connsiteX3" fmla="*/ 5676405 w 9144000"/>
                <a:gd name="connsiteY3" fmla="*/ 1282536 h 1478478"/>
                <a:gd name="connsiteX4" fmla="*/ 7730836 w 9144000"/>
                <a:gd name="connsiteY4" fmla="*/ 1448790 h 1478478"/>
                <a:gd name="connsiteX5" fmla="*/ 8573984 w 9144000"/>
                <a:gd name="connsiteY5" fmla="*/ 1460665 h 1478478"/>
                <a:gd name="connsiteX6" fmla="*/ 9144000 w 9144000"/>
                <a:gd name="connsiteY6" fmla="*/ 1425039 h 147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1478478">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 name="Freeform 49"/>
            <p:cNvSpPr/>
            <p:nvPr/>
          </p:nvSpPr>
          <p:spPr>
            <a:xfrm>
              <a:off x="2137558" y="5132120"/>
              <a:ext cx="6982691" cy="1719942"/>
            </a:xfrm>
            <a:custGeom>
              <a:avLst/>
              <a:gdLst>
                <a:gd name="connsiteX0" fmla="*/ 0 w 6982691"/>
                <a:gd name="connsiteY0" fmla="*/ 1719942 h 1719942"/>
                <a:gd name="connsiteX1" fmla="*/ 546265 w 6982691"/>
                <a:gd name="connsiteY1" fmla="*/ 1185553 h 1719942"/>
                <a:gd name="connsiteX2" fmla="*/ 1330037 w 6982691"/>
                <a:gd name="connsiteY2" fmla="*/ 710540 h 1719942"/>
                <a:gd name="connsiteX3" fmla="*/ 2078182 w 6982691"/>
                <a:gd name="connsiteY3" fmla="*/ 437407 h 1719942"/>
                <a:gd name="connsiteX4" fmla="*/ 3348842 w 6982691"/>
                <a:gd name="connsiteY4" fmla="*/ 152399 h 1719942"/>
                <a:gd name="connsiteX5" fmla="*/ 4001985 w 6982691"/>
                <a:gd name="connsiteY5" fmla="*/ 69272 h 1719942"/>
                <a:gd name="connsiteX6" fmla="*/ 5047013 w 6982691"/>
                <a:gd name="connsiteY6" fmla="*/ 9896 h 1719942"/>
                <a:gd name="connsiteX7" fmla="*/ 5890161 w 6982691"/>
                <a:gd name="connsiteY7" fmla="*/ 9896 h 1719942"/>
                <a:gd name="connsiteX8" fmla="*/ 6495803 w 6982691"/>
                <a:gd name="connsiteY8" fmla="*/ 9896 h 1719942"/>
                <a:gd name="connsiteX9" fmla="*/ 6899564 w 6982691"/>
                <a:gd name="connsiteY9" fmla="*/ 33646 h 1719942"/>
                <a:gd name="connsiteX10" fmla="*/ 6982691 w 6982691"/>
                <a:gd name="connsiteY10" fmla="*/ 45522 h 171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82691" h="1719942">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1" name="Hexagon 50"/>
            <p:cNvSpPr/>
            <p:nvPr/>
          </p:nvSpPr>
          <p:spPr>
            <a:xfrm rot="1800000">
              <a:off x="2996165" y="2859252"/>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Hexagon 51"/>
            <p:cNvSpPr/>
            <p:nvPr/>
          </p:nvSpPr>
          <p:spPr>
            <a:xfrm rot="1800000">
              <a:off x="3720065" y="4126078"/>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Hexagon 59"/>
            <p:cNvSpPr/>
            <p:nvPr/>
          </p:nvSpPr>
          <p:spPr>
            <a:xfrm rot="1800000">
              <a:off x="3729591" y="1592427"/>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Hexagon 60"/>
            <p:cNvSpPr/>
            <p:nvPr/>
          </p:nvSpPr>
          <p:spPr>
            <a:xfrm rot="1800000">
              <a:off x="2977115" y="325603"/>
              <a:ext cx="1601400" cy="1388236"/>
            </a:xfrm>
            <a:prstGeom prst="hexagon">
              <a:avLst>
                <a:gd name="adj" fmla="val 28544"/>
                <a:gd name="vf" fmla="val 115470"/>
              </a:avLst>
            </a:prstGeom>
            <a:solidFill>
              <a:schemeClr val="bg1">
                <a:alpha val="4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Hexagon 61"/>
            <p:cNvSpPr/>
            <p:nvPr/>
          </p:nvSpPr>
          <p:spPr>
            <a:xfrm rot="1800000">
              <a:off x="4463014" y="5383378"/>
              <a:ext cx="1601400" cy="1388236"/>
            </a:xfrm>
            <a:prstGeom prst="hexagon">
              <a:avLst>
                <a:gd name="adj" fmla="val 28544"/>
                <a:gd name="vf" fmla="val 115470"/>
              </a:avLst>
            </a:prstGeom>
            <a:solidFill>
              <a:schemeClr val="bg1">
                <a:alpha val="6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Freeform 62"/>
            <p:cNvSpPr/>
            <p:nvPr/>
          </p:nvSpPr>
          <p:spPr>
            <a:xfrm rot="1800000">
              <a:off x="-382404" y="4201528"/>
              <a:ext cx="1261499"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56357 w 1261499"/>
                <a:gd name="connsiteY5" fmla="*/ 1388236 h 1388236"/>
                <a:gd name="connsiteX6" fmla="*/ 0 w 1261499"/>
                <a:gd name="connsiteY6" fmla="*/ 10509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744578 w 1261499"/>
                <a:gd name="connsiteY5" fmla="*/ 1387893 h 1388236"/>
                <a:gd name="connsiteX6" fmla="*/ 0 w 1261499"/>
                <a:gd name="connsiteY6" fmla="*/ 10509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61499" h="1388236">
                  <a:moveTo>
                    <a:pt x="0" y="105098"/>
                  </a:moveTo>
                  <a:lnTo>
                    <a:pt x="56357" y="0"/>
                  </a:lnTo>
                  <a:lnTo>
                    <a:pt x="865241" y="0"/>
                  </a:lnTo>
                  <a:lnTo>
                    <a:pt x="1261499" y="694118"/>
                  </a:lnTo>
                  <a:lnTo>
                    <a:pt x="865241" y="1388236"/>
                  </a:lnTo>
                  <a:lnTo>
                    <a:pt x="744578" y="1387893"/>
                  </a:lnTo>
                  <a:lnTo>
                    <a:pt x="0" y="105098"/>
                  </a:lnTo>
                  <a:close/>
                </a:path>
              </a:pathLst>
            </a:cu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Hexagon 63"/>
            <p:cNvSpPr/>
            <p:nvPr/>
          </p:nvSpPr>
          <p:spPr>
            <a:xfrm rot="1800000">
              <a:off x="24365" y="540242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Hexagon 64"/>
            <p:cNvSpPr/>
            <p:nvPr/>
          </p:nvSpPr>
          <p:spPr>
            <a:xfrm rot="1800000">
              <a:off x="52941" y="284972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Hexagon 65"/>
            <p:cNvSpPr/>
            <p:nvPr/>
          </p:nvSpPr>
          <p:spPr>
            <a:xfrm rot="1800000">
              <a:off x="776840" y="4126077"/>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Hexagon 66"/>
            <p:cNvSpPr/>
            <p:nvPr/>
          </p:nvSpPr>
          <p:spPr>
            <a:xfrm rot="1800000">
              <a:off x="1510265" y="54119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Hexagon 67"/>
            <p:cNvSpPr/>
            <p:nvPr/>
          </p:nvSpPr>
          <p:spPr>
            <a:xfrm rot="1800000">
              <a:off x="1529316" y="2859252"/>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Hexagon 68"/>
            <p:cNvSpPr/>
            <p:nvPr/>
          </p:nvSpPr>
          <p:spPr>
            <a:xfrm rot="1800000">
              <a:off x="795890" y="15638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Hexagon 69"/>
            <p:cNvSpPr/>
            <p:nvPr/>
          </p:nvSpPr>
          <p:spPr>
            <a:xfrm rot="1800000">
              <a:off x="6806166" y="4145128"/>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Hexagon 70"/>
            <p:cNvSpPr/>
            <p:nvPr/>
          </p:nvSpPr>
          <p:spPr>
            <a:xfrm rot="1800000">
              <a:off x="7549116" y="542147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Hexagon 71"/>
            <p:cNvSpPr/>
            <p:nvPr/>
          </p:nvSpPr>
          <p:spPr>
            <a:xfrm rot="1800000">
              <a:off x="7549117" y="286877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reeform 72"/>
            <p:cNvSpPr/>
            <p:nvPr/>
          </p:nvSpPr>
          <p:spPr>
            <a:xfrm rot="1800000">
              <a:off x="8306521" y="4055629"/>
              <a:ext cx="1243407"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118 h 1388236"/>
                <a:gd name="connsiteX1" fmla="*/ 396258 w 1601400"/>
                <a:gd name="connsiteY1" fmla="*/ 0 h 1388236"/>
                <a:gd name="connsiteX2" fmla="*/ 474029 w 1601400"/>
                <a:gd name="connsiteY2" fmla="*/ 4016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43407"/>
                <a:gd name="connsiteY0" fmla="*/ 694118 h 1388236"/>
                <a:gd name="connsiteX1" fmla="*/ 396258 w 1243407"/>
                <a:gd name="connsiteY1" fmla="*/ 0 h 1388236"/>
                <a:gd name="connsiteX2" fmla="*/ 474029 w 1243407"/>
                <a:gd name="connsiteY2" fmla="*/ 4016 h 1388236"/>
                <a:gd name="connsiteX3" fmla="*/ 1243407 w 1243407"/>
                <a:gd name="connsiteY3" fmla="*/ 1325983 h 1388236"/>
                <a:gd name="connsiteX4" fmla="*/ 1205142 w 1243407"/>
                <a:gd name="connsiteY4" fmla="*/ 1388236 h 1388236"/>
                <a:gd name="connsiteX5" fmla="*/ 396258 w 1243407"/>
                <a:gd name="connsiteY5" fmla="*/ 1388236 h 1388236"/>
                <a:gd name="connsiteX6" fmla="*/ 0 w 1243407"/>
                <a:gd name="connsiteY6" fmla="*/ 69411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3407" h="1388236">
                  <a:moveTo>
                    <a:pt x="0" y="694118"/>
                  </a:moveTo>
                  <a:lnTo>
                    <a:pt x="396258" y="0"/>
                  </a:lnTo>
                  <a:lnTo>
                    <a:pt x="474029" y="4016"/>
                  </a:lnTo>
                  <a:lnTo>
                    <a:pt x="1243407" y="1325983"/>
                  </a:lnTo>
                  <a:lnTo>
                    <a:pt x="1205142" y="1388236"/>
                  </a:lnTo>
                  <a:lnTo>
                    <a:pt x="396258" y="1388236"/>
                  </a:lnTo>
                  <a:lnTo>
                    <a:pt x="0" y="694118"/>
                  </a:lnTo>
                  <a:close/>
                </a:path>
              </a:pathLst>
            </a:custGeom>
            <a:solidFill>
              <a:schemeClr val="bg1">
                <a:alpha val="4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Freeform 73"/>
            <p:cNvSpPr/>
            <p:nvPr/>
          </p:nvSpPr>
          <p:spPr>
            <a:xfrm rot="1800000">
              <a:off x="8306771" y="1511524"/>
              <a:ext cx="1241871" cy="1388822"/>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704 h 1388822"/>
                <a:gd name="connsiteX1" fmla="*/ 396258 w 1601400"/>
                <a:gd name="connsiteY1" fmla="*/ 586 h 1388822"/>
                <a:gd name="connsiteX2" fmla="*/ 482002 w 1601400"/>
                <a:gd name="connsiteY2" fmla="*/ 0 h 1388822"/>
                <a:gd name="connsiteX3" fmla="*/ 1601400 w 1601400"/>
                <a:gd name="connsiteY3" fmla="*/ 694704 h 1388822"/>
                <a:gd name="connsiteX4" fmla="*/ 1205142 w 1601400"/>
                <a:gd name="connsiteY4" fmla="*/ 1388822 h 1388822"/>
                <a:gd name="connsiteX5" fmla="*/ 396258 w 1601400"/>
                <a:gd name="connsiteY5" fmla="*/ 1388822 h 1388822"/>
                <a:gd name="connsiteX6" fmla="*/ 0 w 1601400"/>
                <a:gd name="connsiteY6" fmla="*/ 694704 h 1388822"/>
                <a:gd name="connsiteX0" fmla="*/ 0 w 1241871"/>
                <a:gd name="connsiteY0" fmla="*/ 694704 h 1388822"/>
                <a:gd name="connsiteX1" fmla="*/ 396258 w 1241871"/>
                <a:gd name="connsiteY1" fmla="*/ 586 h 1388822"/>
                <a:gd name="connsiteX2" fmla="*/ 482002 w 1241871"/>
                <a:gd name="connsiteY2" fmla="*/ 0 h 1388822"/>
                <a:gd name="connsiteX3" fmla="*/ 1241871 w 1241871"/>
                <a:gd name="connsiteY3" fmla="*/ 1323912 h 1388822"/>
                <a:gd name="connsiteX4" fmla="*/ 1205142 w 1241871"/>
                <a:gd name="connsiteY4" fmla="*/ 1388822 h 1388822"/>
                <a:gd name="connsiteX5" fmla="*/ 396258 w 1241871"/>
                <a:gd name="connsiteY5" fmla="*/ 1388822 h 1388822"/>
                <a:gd name="connsiteX6" fmla="*/ 0 w 1241871"/>
                <a:gd name="connsiteY6" fmla="*/ 694704 h 1388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1871" h="1388822">
                  <a:moveTo>
                    <a:pt x="0" y="694704"/>
                  </a:moveTo>
                  <a:lnTo>
                    <a:pt x="396258" y="586"/>
                  </a:lnTo>
                  <a:lnTo>
                    <a:pt x="482002" y="0"/>
                  </a:lnTo>
                  <a:lnTo>
                    <a:pt x="1241871" y="1323912"/>
                  </a:lnTo>
                  <a:lnTo>
                    <a:pt x="1205142" y="1388822"/>
                  </a:lnTo>
                  <a:lnTo>
                    <a:pt x="396258" y="1388822"/>
                  </a:lnTo>
                  <a:lnTo>
                    <a:pt x="0" y="694704"/>
                  </a:lnTo>
                  <a:close/>
                </a:path>
              </a:pathLst>
            </a:cu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4" name="Rectangle 93"/>
          <p:cNvSpPr/>
          <p:nvPr/>
        </p:nvSpPr>
        <p:spPr>
          <a:xfrm>
            <a:off x="4561242" y="-21511"/>
            <a:ext cx="3679116" cy="6271840"/>
          </a:xfrm>
          <a:prstGeom prst="rect">
            <a:avLst/>
          </a:prstGeom>
          <a:solidFill>
            <a:srgbClr val="F5F5F5"/>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ectangle 100"/>
          <p:cNvSpPr/>
          <p:nvPr/>
        </p:nvSpPr>
        <p:spPr>
          <a:xfrm>
            <a:off x="4649096" y="-21510"/>
            <a:ext cx="3505200" cy="6239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p:cNvSpPr/>
          <p:nvPr/>
        </p:nvSpPr>
        <p:spPr>
          <a:xfrm>
            <a:off x="905571" y="601883"/>
            <a:ext cx="3562257" cy="5648445"/>
          </a:xfrm>
          <a:prstGeom prst="rect">
            <a:avLst/>
          </a:prstGeom>
          <a:solidFill>
            <a:srgbClr val="FFFFFF"/>
          </a:solidFill>
          <a:ln w="3175">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p:cNvSpPr/>
          <p:nvPr/>
        </p:nvSpPr>
        <p:spPr>
          <a:xfrm>
            <a:off x="4650889" y="6088284"/>
            <a:ext cx="3505200" cy="817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734424" y="2660904"/>
            <a:ext cx="3300984" cy="1463040"/>
          </a:xfrm>
        </p:spPr>
        <p:txBody>
          <a:bodyPr anchor="b">
            <a:normAutofit/>
          </a:bodyPr>
          <a:lstStyle>
            <a:lvl1pPr algn="l">
              <a:defRPr sz="2800" b="0"/>
            </a:lvl1pPr>
          </a:lstStyle>
          <a:p>
            <a:r>
              <a:rPr lang="zh-CN" altLang="en-US" smtClean="0"/>
              <a:t>单击此处编辑母版标题样式</a:t>
            </a:r>
            <a:endParaRPr lang="en-US"/>
          </a:p>
        </p:txBody>
      </p:sp>
      <p:sp>
        <p:nvSpPr>
          <p:cNvPr id="3" name="Picture Placeholder 2"/>
          <p:cNvSpPr>
            <a:spLocks noGrp="1"/>
          </p:cNvSpPr>
          <p:nvPr>
            <p:ph type="pic" idx="1"/>
          </p:nvPr>
        </p:nvSpPr>
        <p:spPr>
          <a:xfrm>
            <a:off x="1005208" y="693795"/>
            <a:ext cx="3359623" cy="5468112"/>
          </a:xfrm>
        </p:spPr>
        <p:txBody>
          <a:bodyPr/>
          <a:lstStyle>
            <a:lvl1pPr marL="0" indent="0">
              <a:buNone/>
              <a:defRPr sz="3200">
                <a:solidFill>
                  <a:schemeClr val="accent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4734630" y="4133088"/>
            <a:ext cx="3300573" cy="1519561"/>
          </a:xfrm>
        </p:spPr>
        <p:txBody>
          <a:bodyPr>
            <a:normAutofit/>
          </a:bodyPr>
          <a:lstStyle>
            <a:lvl1pPr marL="0" indent="0">
              <a:buNone/>
              <a:defRPr sz="1600">
                <a:solidFill>
                  <a:srgbClr val="42424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CA861222-2C8B-4501-BE87-6797EC025925}" type="datetime4">
              <a:rPr lang="en-US" smtClean="0"/>
              <a:pPr/>
              <a:t>April 22, 2015</a:t>
            </a:fld>
            <a:endParaRPr lang="en-US"/>
          </a:p>
        </p:txBody>
      </p:sp>
      <p:sp>
        <p:nvSpPr>
          <p:cNvPr id="6" name="Footer Placeholder 5"/>
          <p:cNvSpPr>
            <a:spLocks noGrp="1"/>
          </p:cNvSpPr>
          <p:nvPr>
            <p:ph type="ftr" sz="quarter" idx="11"/>
          </p:nvPr>
        </p:nvSpPr>
        <p:spPr>
          <a:xfrm>
            <a:off x="4641448" y="5724835"/>
            <a:ext cx="3493664" cy="365125"/>
          </a:xfrm>
        </p:spPr>
        <p:txBody>
          <a:bodyPr>
            <a:normAutofit/>
          </a:bodyPr>
          <a:lstStyle/>
          <a:p>
            <a:endParaRPr lang="en-US" dirty="0"/>
          </a:p>
        </p:txBody>
      </p:sp>
      <p:sp>
        <p:nvSpPr>
          <p:cNvPr id="7" name="Slide Number Placeholder 6"/>
          <p:cNvSpPr>
            <a:spLocks noGrp="1"/>
          </p:cNvSpPr>
          <p:nvPr>
            <p:ph type="sldNum" sz="quarter" idx="12"/>
          </p:nvPr>
        </p:nvSpPr>
        <p:spPr/>
        <p:txBody>
          <a:bodyPr/>
          <a:lstStyle/>
          <a:p>
            <a:fld id="{8B37D5FE-740C-46F5-801A-FA5477D9711F}"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42" name="Group 41"/>
          <p:cNvGrpSpPr/>
          <p:nvPr/>
        </p:nvGrpSpPr>
        <p:grpSpPr>
          <a:xfrm>
            <a:off x="-304800" y="0"/>
            <a:ext cx="9932332" cy="6858000"/>
            <a:chOff x="-382404" y="0"/>
            <a:chExt cx="9932332" cy="6858000"/>
          </a:xfrm>
        </p:grpSpPr>
        <p:grpSp>
          <p:nvGrpSpPr>
            <p:cNvPr id="43" name="Group 44"/>
            <p:cNvGrpSpPr/>
            <p:nvPr/>
          </p:nvGrpSpPr>
          <p:grpSpPr>
            <a:xfrm>
              <a:off x="0" y="0"/>
              <a:ext cx="9144000" cy="6858000"/>
              <a:chOff x="0" y="0"/>
              <a:chExt cx="9144000" cy="6858000"/>
            </a:xfrm>
          </p:grpSpPr>
          <p:grpSp>
            <p:nvGrpSpPr>
              <p:cNvPr id="101" name="Group 4"/>
              <p:cNvGrpSpPr/>
              <p:nvPr/>
            </p:nvGrpSpPr>
            <p:grpSpPr>
              <a:xfrm>
                <a:off x="0" y="0"/>
                <a:ext cx="2514600" cy="6858000"/>
                <a:chOff x="0" y="0"/>
                <a:chExt cx="2514600" cy="6858000"/>
              </a:xfrm>
            </p:grpSpPr>
            <p:sp>
              <p:nvSpPr>
                <p:cNvPr id="113" name="Rectangle 112"/>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2"/>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ectangle 3"/>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2" name="Group 5"/>
              <p:cNvGrpSpPr/>
              <p:nvPr/>
            </p:nvGrpSpPr>
            <p:grpSpPr>
              <a:xfrm>
                <a:off x="422910" y="0"/>
                <a:ext cx="2514600" cy="6858000"/>
                <a:chOff x="0" y="0"/>
                <a:chExt cx="2514600" cy="6858000"/>
              </a:xfrm>
            </p:grpSpPr>
            <p:sp>
              <p:nvSpPr>
                <p:cNvPr id="110" name="Rectangle 109"/>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ectangle 110"/>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ectangle 111"/>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3" name="Group 9"/>
              <p:cNvGrpSpPr/>
              <p:nvPr/>
            </p:nvGrpSpPr>
            <p:grpSpPr>
              <a:xfrm rot="10800000">
                <a:off x="6629400" y="0"/>
                <a:ext cx="2514600" cy="6858000"/>
                <a:chOff x="0" y="0"/>
                <a:chExt cx="2514600" cy="6858000"/>
              </a:xfrm>
            </p:grpSpPr>
            <p:sp>
              <p:nvSpPr>
                <p:cNvPr id="107" name="Rectangle 106"/>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Rectangle 107"/>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ectangle 108"/>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4" name="Rectangle 103"/>
              <p:cNvSpPr/>
              <p:nvPr/>
            </p:nvSpPr>
            <p:spPr>
              <a:xfrm>
                <a:off x="3810000" y="0"/>
                <a:ext cx="28194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p:cNvSpPr/>
              <p:nvPr/>
            </p:nvSpPr>
            <p:spPr>
              <a:xfrm>
                <a:off x="289560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ectangle 105"/>
              <p:cNvSpPr/>
              <p:nvPr/>
            </p:nvSpPr>
            <p:spPr>
              <a:xfrm>
                <a:off x="31242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4" name="Freeform 43"/>
            <p:cNvSpPr/>
            <p:nvPr/>
          </p:nvSpPr>
          <p:spPr>
            <a:xfrm>
              <a:off x="-11875" y="5035138"/>
              <a:ext cx="9144000" cy="1175655"/>
            </a:xfrm>
            <a:custGeom>
              <a:avLst/>
              <a:gdLst>
                <a:gd name="connsiteX0" fmla="*/ 0 w 9144000"/>
                <a:gd name="connsiteY0" fmla="*/ 1116280 h 1175656"/>
                <a:gd name="connsiteX1" fmla="*/ 1674420 w 9144000"/>
                <a:gd name="connsiteY1" fmla="*/ 1163781 h 1175656"/>
                <a:gd name="connsiteX2" fmla="*/ 4120737 w 9144000"/>
                <a:gd name="connsiteY2" fmla="*/ 1045028 h 1175656"/>
                <a:gd name="connsiteX3" fmla="*/ 7172696 w 9144000"/>
                <a:gd name="connsiteY3" fmla="*/ 605641 h 1175656"/>
                <a:gd name="connsiteX4" fmla="*/ 9144000 w 9144000"/>
                <a:gd name="connsiteY4" fmla="*/ 0 h 1175656"/>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116279 h 1175655"/>
                <a:gd name="connsiteX1" fmla="*/ 1674420 w 9144000"/>
                <a:gd name="connsiteY1" fmla="*/ 1163780 h 1175655"/>
                <a:gd name="connsiteX2" fmla="*/ 4120737 w 9144000"/>
                <a:gd name="connsiteY2" fmla="*/ 1045027 h 1175655"/>
                <a:gd name="connsiteX3" fmla="*/ 7172696 w 9144000"/>
                <a:gd name="connsiteY3" fmla="*/ 605640 h 1175655"/>
                <a:gd name="connsiteX4" fmla="*/ 9144000 w 9144000"/>
                <a:gd name="connsiteY4" fmla="*/ 0 h 1175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175655">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5" name="Freeform 44"/>
            <p:cNvSpPr/>
            <p:nvPr/>
          </p:nvSpPr>
          <p:spPr>
            <a:xfrm>
              <a:off x="-11875" y="3467595"/>
              <a:ext cx="9144000" cy="890650"/>
            </a:xfrm>
            <a:custGeom>
              <a:avLst/>
              <a:gdLst>
                <a:gd name="connsiteX0" fmla="*/ 0 w 9144000"/>
                <a:gd name="connsiteY0" fmla="*/ 890650 h 890650"/>
                <a:gd name="connsiteX1" fmla="*/ 1045028 w 9144000"/>
                <a:gd name="connsiteY1" fmla="*/ 475013 h 890650"/>
                <a:gd name="connsiteX2" fmla="*/ 3111335 w 9144000"/>
                <a:gd name="connsiteY2" fmla="*/ 71252 h 890650"/>
                <a:gd name="connsiteX3" fmla="*/ 5913911 w 9144000"/>
                <a:gd name="connsiteY3" fmla="*/ 71252 h 890650"/>
                <a:gd name="connsiteX4" fmla="*/ 9144000 w 9144000"/>
                <a:gd name="connsiteY4" fmla="*/ 498764 h 890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89065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6" name="Freeform 45"/>
            <p:cNvSpPr/>
            <p:nvPr/>
          </p:nvSpPr>
          <p:spPr>
            <a:xfrm>
              <a:off x="-23751" y="5640779"/>
              <a:ext cx="3004457" cy="1211283"/>
            </a:xfrm>
            <a:custGeom>
              <a:avLst/>
              <a:gdLst>
                <a:gd name="connsiteX0" fmla="*/ 0 w 3004457"/>
                <a:gd name="connsiteY0" fmla="*/ 0 h 1211283"/>
                <a:gd name="connsiteX1" fmla="*/ 3004457 w 3004457"/>
                <a:gd name="connsiteY1" fmla="*/ 1211283 h 1211283"/>
              </a:gdLst>
              <a:ahLst/>
              <a:cxnLst>
                <a:cxn ang="0">
                  <a:pos x="connsiteX0" y="connsiteY0"/>
                </a:cxn>
                <a:cxn ang="0">
                  <a:pos x="connsiteX1" y="connsiteY1"/>
                </a:cxn>
              </a:cxnLst>
              <a:rect l="l" t="t" r="r" b="b"/>
              <a:pathLst>
                <a:path w="3004457" h="1211283">
                  <a:moveTo>
                    <a:pt x="0" y="0"/>
                  </a:moveTo>
                  <a:cubicBezTo>
                    <a:pt x="1103415" y="501732"/>
                    <a:pt x="2206831" y="1003465"/>
                    <a:pt x="3004457" y="1211283"/>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7" name="Freeform 46"/>
            <p:cNvSpPr/>
            <p:nvPr/>
          </p:nvSpPr>
          <p:spPr>
            <a:xfrm>
              <a:off x="-11875" y="5284519"/>
              <a:ext cx="9144000" cy="1478478"/>
            </a:xfrm>
            <a:custGeom>
              <a:avLst/>
              <a:gdLst>
                <a:gd name="connsiteX0" fmla="*/ 0 w 9144000"/>
                <a:gd name="connsiteY0" fmla="*/ 0 h 1478478"/>
                <a:gd name="connsiteX1" fmla="*/ 1104405 w 9144000"/>
                <a:gd name="connsiteY1" fmla="*/ 344385 h 1478478"/>
                <a:gd name="connsiteX2" fmla="*/ 3194462 w 9144000"/>
                <a:gd name="connsiteY2" fmla="*/ 866899 h 1478478"/>
                <a:gd name="connsiteX3" fmla="*/ 5676405 w 9144000"/>
                <a:gd name="connsiteY3" fmla="*/ 1282536 h 1478478"/>
                <a:gd name="connsiteX4" fmla="*/ 7730836 w 9144000"/>
                <a:gd name="connsiteY4" fmla="*/ 1448790 h 1478478"/>
                <a:gd name="connsiteX5" fmla="*/ 8573984 w 9144000"/>
                <a:gd name="connsiteY5" fmla="*/ 1460665 h 1478478"/>
                <a:gd name="connsiteX6" fmla="*/ 9144000 w 9144000"/>
                <a:gd name="connsiteY6" fmla="*/ 1425039 h 147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1478478">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9" name="Freeform 48"/>
            <p:cNvSpPr/>
            <p:nvPr/>
          </p:nvSpPr>
          <p:spPr>
            <a:xfrm>
              <a:off x="2137558" y="5132120"/>
              <a:ext cx="6982691" cy="1719942"/>
            </a:xfrm>
            <a:custGeom>
              <a:avLst/>
              <a:gdLst>
                <a:gd name="connsiteX0" fmla="*/ 0 w 6982691"/>
                <a:gd name="connsiteY0" fmla="*/ 1719942 h 1719942"/>
                <a:gd name="connsiteX1" fmla="*/ 546265 w 6982691"/>
                <a:gd name="connsiteY1" fmla="*/ 1185553 h 1719942"/>
                <a:gd name="connsiteX2" fmla="*/ 1330037 w 6982691"/>
                <a:gd name="connsiteY2" fmla="*/ 710540 h 1719942"/>
                <a:gd name="connsiteX3" fmla="*/ 2078182 w 6982691"/>
                <a:gd name="connsiteY3" fmla="*/ 437407 h 1719942"/>
                <a:gd name="connsiteX4" fmla="*/ 3348842 w 6982691"/>
                <a:gd name="connsiteY4" fmla="*/ 152399 h 1719942"/>
                <a:gd name="connsiteX5" fmla="*/ 4001985 w 6982691"/>
                <a:gd name="connsiteY5" fmla="*/ 69272 h 1719942"/>
                <a:gd name="connsiteX6" fmla="*/ 5047013 w 6982691"/>
                <a:gd name="connsiteY6" fmla="*/ 9896 h 1719942"/>
                <a:gd name="connsiteX7" fmla="*/ 5890161 w 6982691"/>
                <a:gd name="connsiteY7" fmla="*/ 9896 h 1719942"/>
                <a:gd name="connsiteX8" fmla="*/ 6495803 w 6982691"/>
                <a:gd name="connsiteY8" fmla="*/ 9896 h 1719942"/>
                <a:gd name="connsiteX9" fmla="*/ 6899564 w 6982691"/>
                <a:gd name="connsiteY9" fmla="*/ 33646 h 1719942"/>
                <a:gd name="connsiteX10" fmla="*/ 6982691 w 6982691"/>
                <a:gd name="connsiteY10" fmla="*/ 45522 h 171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82691" h="1719942">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 name="Hexagon 49"/>
            <p:cNvSpPr/>
            <p:nvPr/>
          </p:nvSpPr>
          <p:spPr>
            <a:xfrm rot="1800000">
              <a:off x="2996165" y="2859252"/>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Hexagon 50"/>
            <p:cNvSpPr/>
            <p:nvPr/>
          </p:nvSpPr>
          <p:spPr>
            <a:xfrm rot="1800000">
              <a:off x="3720065" y="4126078"/>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Hexagon 51"/>
            <p:cNvSpPr/>
            <p:nvPr/>
          </p:nvSpPr>
          <p:spPr>
            <a:xfrm rot="1800000">
              <a:off x="3729591" y="1592427"/>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Hexagon 52"/>
            <p:cNvSpPr/>
            <p:nvPr/>
          </p:nvSpPr>
          <p:spPr>
            <a:xfrm rot="1800000">
              <a:off x="2977115" y="325603"/>
              <a:ext cx="1601400" cy="1388236"/>
            </a:xfrm>
            <a:prstGeom prst="hexagon">
              <a:avLst>
                <a:gd name="adj" fmla="val 28544"/>
                <a:gd name="vf" fmla="val 115470"/>
              </a:avLst>
            </a:prstGeom>
            <a:solidFill>
              <a:schemeClr val="bg1">
                <a:alpha val="4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Hexagon 53"/>
            <p:cNvSpPr/>
            <p:nvPr/>
          </p:nvSpPr>
          <p:spPr>
            <a:xfrm rot="1800000">
              <a:off x="4463014" y="5383378"/>
              <a:ext cx="1601400" cy="1388236"/>
            </a:xfrm>
            <a:prstGeom prst="hexagon">
              <a:avLst>
                <a:gd name="adj" fmla="val 28544"/>
                <a:gd name="vf" fmla="val 115470"/>
              </a:avLst>
            </a:prstGeom>
            <a:solidFill>
              <a:schemeClr val="bg1">
                <a:alpha val="6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Freeform 54"/>
            <p:cNvSpPr/>
            <p:nvPr/>
          </p:nvSpPr>
          <p:spPr>
            <a:xfrm rot="1800000">
              <a:off x="-382404" y="4201528"/>
              <a:ext cx="1261499"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56357 w 1261499"/>
                <a:gd name="connsiteY5" fmla="*/ 1388236 h 1388236"/>
                <a:gd name="connsiteX6" fmla="*/ 0 w 1261499"/>
                <a:gd name="connsiteY6" fmla="*/ 10509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744578 w 1261499"/>
                <a:gd name="connsiteY5" fmla="*/ 1387893 h 1388236"/>
                <a:gd name="connsiteX6" fmla="*/ 0 w 1261499"/>
                <a:gd name="connsiteY6" fmla="*/ 10509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61499" h="1388236">
                  <a:moveTo>
                    <a:pt x="0" y="105098"/>
                  </a:moveTo>
                  <a:lnTo>
                    <a:pt x="56357" y="0"/>
                  </a:lnTo>
                  <a:lnTo>
                    <a:pt x="865241" y="0"/>
                  </a:lnTo>
                  <a:lnTo>
                    <a:pt x="1261499" y="694118"/>
                  </a:lnTo>
                  <a:lnTo>
                    <a:pt x="865241" y="1388236"/>
                  </a:lnTo>
                  <a:lnTo>
                    <a:pt x="744578" y="1387893"/>
                  </a:lnTo>
                  <a:lnTo>
                    <a:pt x="0" y="105098"/>
                  </a:lnTo>
                  <a:close/>
                </a:path>
              </a:pathLst>
            </a:cu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Hexagon 55"/>
            <p:cNvSpPr/>
            <p:nvPr/>
          </p:nvSpPr>
          <p:spPr>
            <a:xfrm rot="1800000">
              <a:off x="24365" y="540242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Hexagon 56"/>
            <p:cNvSpPr/>
            <p:nvPr/>
          </p:nvSpPr>
          <p:spPr>
            <a:xfrm rot="1800000">
              <a:off x="52941" y="284972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Hexagon 57"/>
            <p:cNvSpPr/>
            <p:nvPr/>
          </p:nvSpPr>
          <p:spPr>
            <a:xfrm rot="1800000">
              <a:off x="776840" y="4126077"/>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Hexagon 58"/>
            <p:cNvSpPr/>
            <p:nvPr/>
          </p:nvSpPr>
          <p:spPr>
            <a:xfrm rot="1800000">
              <a:off x="1510265" y="54119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Hexagon 59"/>
            <p:cNvSpPr/>
            <p:nvPr/>
          </p:nvSpPr>
          <p:spPr>
            <a:xfrm rot="1800000">
              <a:off x="1529316" y="2859252"/>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Hexagon 94"/>
            <p:cNvSpPr/>
            <p:nvPr/>
          </p:nvSpPr>
          <p:spPr>
            <a:xfrm rot="1800000">
              <a:off x="795890" y="15638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Hexagon 95"/>
            <p:cNvSpPr/>
            <p:nvPr/>
          </p:nvSpPr>
          <p:spPr>
            <a:xfrm rot="1800000">
              <a:off x="6806166" y="4145128"/>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Hexagon 96"/>
            <p:cNvSpPr/>
            <p:nvPr/>
          </p:nvSpPr>
          <p:spPr>
            <a:xfrm rot="1800000">
              <a:off x="7549116" y="542147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Hexagon 97"/>
            <p:cNvSpPr/>
            <p:nvPr/>
          </p:nvSpPr>
          <p:spPr>
            <a:xfrm rot="1800000">
              <a:off x="7549117" y="286877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Freeform 98"/>
            <p:cNvSpPr/>
            <p:nvPr/>
          </p:nvSpPr>
          <p:spPr>
            <a:xfrm rot="1800000">
              <a:off x="8306521" y="4055629"/>
              <a:ext cx="1243407"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118 h 1388236"/>
                <a:gd name="connsiteX1" fmla="*/ 396258 w 1601400"/>
                <a:gd name="connsiteY1" fmla="*/ 0 h 1388236"/>
                <a:gd name="connsiteX2" fmla="*/ 474029 w 1601400"/>
                <a:gd name="connsiteY2" fmla="*/ 4016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43407"/>
                <a:gd name="connsiteY0" fmla="*/ 694118 h 1388236"/>
                <a:gd name="connsiteX1" fmla="*/ 396258 w 1243407"/>
                <a:gd name="connsiteY1" fmla="*/ 0 h 1388236"/>
                <a:gd name="connsiteX2" fmla="*/ 474029 w 1243407"/>
                <a:gd name="connsiteY2" fmla="*/ 4016 h 1388236"/>
                <a:gd name="connsiteX3" fmla="*/ 1243407 w 1243407"/>
                <a:gd name="connsiteY3" fmla="*/ 1325983 h 1388236"/>
                <a:gd name="connsiteX4" fmla="*/ 1205142 w 1243407"/>
                <a:gd name="connsiteY4" fmla="*/ 1388236 h 1388236"/>
                <a:gd name="connsiteX5" fmla="*/ 396258 w 1243407"/>
                <a:gd name="connsiteY5" fmla="*/ 1388236 h 1388236"/>
                <a:gd name="connsiteX6" fmla="*/ 0 w 1243407"/>
                <a:gd name="connsiteY6" fmla="*/ 69411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3407" h="1388236">
                  <a:moveTo>
                    <a:pt x="0" y="694118"/>
                  </a:moveTo>
                  <a:lnTo>
                    <a:pt x="396258" y="0"/>
                  </a:lnTo>
                  <a:lnTo>
                    <a:pt x="474029" y="4016"/>
                  </a:lnTo>
                  <a:lnTo>
                    <a:pt x="1243407" y="1325983"/>
                  </a:lnTo>
                  <a:lnTo>
                    <a:pt x="1205142" y="1388236"/>
                  </a:lnTo>
                  <a:lnTo>
                    <a:pt x="396258" y="1388236"/>
                  </a:lnTo>
                  <a:lnTo>
                    <a:pt x="0" y="694118"/>
                  </a:lnTo>
                  <a:close/>
                </a:path>
              </a:pathLst>
            </a:custGeom>
            <a:solidFill>
              <a:schemeClr val="bg1">
                <a:alpha val="4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Freeform 99"/>
            <p:cNvSpPr/>
            <p:nvPr/>
          </p:nvSpPr>
          <p:spPr>
            <a:xfrm rot="1800000">
              <a:off x="8306771" y="1511524"/>
              <a:ext cx="1241871" cy="1388822"/>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704 h 1388822"/>
                <a:gd name="connsiteX1" fmla="*/ 396258 w 1601400"/>
                <a:gd name="connsiteY1" fmla="*/ 586 h 1388822"/>
                <a:gd name="connsiteX2" fmla="*/ 482002 w 1601400"/>
                <a:gd name="connsiteY2" fmla="*/ 0 h 1388822"/>
                <a:gd name="connsiteX3" fmla="*/ 1601400 w 1601400"/>
                <a:gd name="connsiteY3" fmla="*/ 694704 h 1388822"/>
                <a:gd name="connsiteX4" fmla="*/ 1205142 w 1601400"/>
                <a:gd name="connsiteY4" fmla="*/ 1388822 h 1388822"/>
                <a:gd name="connsiteX5" fmla="*/ 396258 w 1601400"/>
                <a:gd name="connsiteY5" fmla="*/ 1388822 h 1388822"/>
                <a:gd name="connsiteX6" fmla="*/ 0 w 1601400"/>
                <a:gd name="connsiteY6" fmla="*/ 694704 h 1388822"/>
                <a:gd name="connsiteX0" fmla="*/ 0 w 1241871"/>
                <a:gd name="connsiteY0" fmla="*/ 694704 h 1388822"/>
                <a:gd name="connsiteX1" fmla="*/ 396258 w 1241871"/>
                <a:gd name="connsiteY1" fmla="*/ 586 h 1388822"/>
                <a:gd name="connsiteX2" fmla="*/ 482002 w 1241871"/>
                <a:gd name="connsiteY2" fmla="*/ 0 h 1388822"/>
                <a:gd name="connsiteX3" fmla="*/ 1241871 w 1241871"/>
                <a:gd name="connsiteY3" fmla="*/ 1323912 h 1388822"/>
                <a:gd name="connsiteX4" fmla="*/ 1205142 w 1241871"/>
                <a:gd name="connsiteY4" fmla="*/ 1388822 h 1388822"/>
                <a:gd name="connsiteX5" fmla="*/ 396258 w 1241871"/>
                <a:gd name="connsiteY5" fmla="*/ 1388822 h 1388822"/>
                <a:gd name="connsiteX6" fmla="*/ 0 w 1241871"/>
                <a:gd name="connsiteY6" fmla="*/ 694704 h 1388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1871" h="1388822">
                  <a:moveTo>
                    <a:pt x="0" y="694704"/>
                  </a:moveTo>
                  <a:lnTo>
                    <a:pt x="396258" y="586"/>
                  </a:lnTo>
                  <a:lnTo>
                    <a:pt x="482002" y="0"/>
                  </a:lnTo>
                  <a:lnTo>
                    <a:pt x="1241871" y="1323912"/>
                  </a:lnTo>
                  <a:lnTo>
                    <a:pt x="1205142" y="1388822"/>
                  </a:lnTo>
                  <a:lnTo>
                    <a:pt x="396258" y="1388822"/>
                  </a:lnTo>
                  <a:lnTo>
                    <a:pt x="0" y="694704"/>
                  </a:lnTo>
                  <a:close/>
                </a:path>
              </a:pathLst>
            </a:cu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6" name="Rectangle 65"/>
          <p:cNvSpPr/>
          <p:nvPr/>
        </p:nvSpPr>
        <p:spPr>
          <a:xfrm>
            <a:off x="457200" y="333487"/>
            <a:ext cx="8229600" cy="6185647"/>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p:cNvSpPr/>
          <p:nvPr/>
        </p:nvSpPr>
        <p:spPr>
          <a:xfrm>
            <a:off x="4561242" y="-21511"/>
            <a:ext cx="3679116" cy="699244"/>
          </a:xfrm>
          <a:prstGeom prst="rect">
            <a:avLst/>
          </a:prstGeom>
          <a:solidFill>
            <a:srgbClr val="F5F5F5"/>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p:cNvSpPr/>
          <p:nvPr/>
        </p:nvSpPr>
        <p:spPr>
          <a:xfrm>
            <a:off x="4649096" y="-21510"/>
            <a:ext cx="3505200" cy="6239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1043490" y="1027664"/>
            <a:ext cx="7024744" cy="1143000"/>
          </a:xfrm>
          <a:prstGeom prst="rect">
            <a:avLst/>
          </a:prstGeom>
        </p:spPr>
        <p:txBody>
          <a:bodyPr vert="horz" lIns="91440" tIns="45720" rIns="91440" bIns="45720" rtlCol="0" anchor="b">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1043492" y="2323652"/>
            <a:ext cx="6777317" cy="3508977"/>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2"/>
          </p:nvPr>
        </p:nvSpPr>
        <p:spPr>
          <a:xfrm>
            <a:off x="5997388" y="224492"/>
            <a:ext cx="2133600" cy="365125"/>
          </a:xfrm>
          <a:prstGeom prst="rect">
            <a:avLst/>
          </a:prstGeom>
        </p:spPr>
        <p:txBody>
          <a:bodyPr vert="horz" lIns="91440" tIns="45720" rIns="91440" bIns="45720" rtlCol="0" anchor="ctr"/>
          <a:lstStyle>
            <a:lvl1pPr algn="r">
              <a:defRPr sz="1200">
                <a:solidFill>
                  <a:srgbClr val="FEFEFE"/>
                </a:solidFill>
              </a:defRPr>
            </a:lvl1pPr>
          </a:lstStyle>
          <a:p>
            <a:fld id="{16C01193-8287-4834-A286-6B880643E934}" type="datetime4">
              <a:rPr lang="en-US" smtClean="0"/>
              <a:pPr/>
              <a:t>April 22, 2015</a:t>
            </a:fld>
            <a:endParaRPr lang="en-US"/>
          </a:p>
        </p:txBody>
      </p:sp>
      <p:sp>
        <p:nvSpPr>
          <p:cNvPr id="5" name="Footer Placeholder 4"/>
          <p:cNvSpPr>
            <a:spLocks noGrp="1"/>
          </p:cNvSpPr>
          <p:nvPr>
            <p:ph type="ftr" sz="quarter" idx="3"/>
          </p:nvPr>
        </p:nvSpPr>
        <p:spPr>
          <a:xfrm>
            <a:off x="4641448" y="5852160"/>
            <a:ext cx="3502152" cy="365125"/>
          </a:xfrm>
          <a:prstGeom prst="rect">
            <a:avLst/>
          </a:prstGeom>
        </p:spPr>
        <p:txBody>
          <a:bodyPr vert="horz" lIns="91440" tIns="45720" rIns="91440" bIns="45720" rtlCol="0" anchor="ctr"/>
          <a:lstStyle>
            <a:lvl1pPr algn="r">
              <a:defRPr sz="1200">
                <a:solidFill>
                  <a:schemeClr val="accent1"/>
                </a:solidFill>
              </a:defRPr>
            </a:lvl1pPr>
          </a:lstStyle>
          <a:p>
            <a:endParaRPr lang="en-US" dirty="0"/>
          </a:p>
        </p:txBody>
      </p:sp>
      <p:sp>
        <p:nvSpPr>
          <p:cNvPr id="6" name="Slide Number Placeholder 5"/>
          <p:cNvSpPr>
            <a:spLocks noGrp="1"/>
          </p:cNvSpPr>
          <p:nvPr>
            <p:ph type="sldNum" sz="quarter" idx="4"/>
          </p:nvPr>
        </p:nvSpPr>
        <p:spPr>
          <a:xfrm>
            <a:off x="4649096" y="224491"/>
            <a:ext cx="1332156" cy="365125"/>
          </a:xfrm>
          <a:prstGeom prst="rect">
            <a:avLst/>
          </a:prstGeom>
        </p:spPr>
        <p:txBody>
          <a:bodyPr vert="horz" lIns="91440" tIns="45720" rIns="91440" bIns="45720" rtlCol="0" anchor="ctr"/>
          <a:lstStyle>
            <a:lvl1pPr algn="l">
              <a:defRPr sz="1200">
                <a:solidFill>
                  <a:srgbClr val="FEFEFE"/>
                </a:solidFill>
              </a:defRPr>
            </a:lvl1pPr>
          </a:lstStyle>
          <a:p>
            <a:fld id="{8B37D5FE-740C-46F5-801A-FA5477D9711F}"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793" r:id="rId1"/>
    <p:sldLayoutId id="2147483794" r:id="rId2"/>
    <p:sldLayoutId id="2147483795" r:id="rId3"/>
    <p:sldLayoutId id="2147483796" r:id="rId4"/>
    <p:sldLayoutId id="2147483797" r:id="rId5"/>
    <p:sldLayoutId id="2147483798" r:id="rId6"/>
    <p:sldLayoutId id="2147483799" r:id="rId7"/>
    <p:sldLayoutId id="2147483800" r:id="rId8"/>
    <p:sldLayoutId id="2147483801" r:id="rId9"/>
    <p:sldLayoutId id="2147483802" r:id="rId10"/>
    <p:sldLayoutId id="2147483803" r:id="rId11"/>
  </p:sldLayoutIdLst>
  <p:hf hdr="0"/>
  <p:txStyles>
    <p:title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274320" algn="l" defTabSz="914400" rtl="0" eaLnBrk="1" latinLnBrk="0" hangingPunct="1">
        <a:spcBef>
          <a:spcPct val="20000"/>
        </a:spcBef>
        <a:buClr>
          <a:schemeClr val="accent1"/>
        </a:buClr>
        <a:buSzPct val="76000"/>
        <a:buFont typeface="Wingdings 2" pitchFamily="18" charset="2"/>
        <a:buChar char=""/>
        <a:defRPr sz="2400" kern="1200">
          <a:solidFill>
            <a:schemeClr val="tx2"/>
          </a:solidFill>
          <a:latin typeface="+mn-lt"/>
          <a:ea typeface="+mn-ea"/>
          <a:cs typeface="+mn-cs"/>
        </a:defRPr>
      </a:lvl1pPr>
      <a:lvl2pPr marL="640080" indent="-274320" algn="l" defTabSz="914400" rtl="0" eaLnBrk="1" latinLnBrk="0" hangingPunct="1">
        <a:spcBef>
          <a:spcPct val="20000"/>
        </a:spcBef>
        <a:buClr>
          <a:schemeClr val="accent1"/>
        </a:buClr>
        <a:buSzPct val="76000"/>
        <a:buFont typeface="Wingdings 2" pitchFamily="18" charset="2"/>
        <a:buChar char=""/>
        <a:defRPr sz="2200" kern="1200">
          <a:solidFill>
            <a:schemeClr val="tx2"/>
          </a:solidFill>
          <a:latin typeface="+mn-lt"/>
          <a:ea typeface="+mn-ea"/>
          <a:cs typeface="+mn-cs"/>
        </a:defRPr>
      </a:lvl2pPr>
      <a:lvl3pPr marL="914400" indent="-228600" algn="l" defTabSz="914400" rtl="0" eaLnBrk="1" latinLnBrk="0" hangingPunct="1">
        <a:spcBef>
          <a:spcPct val="20000"/>
        </a:spcBef>
        <a:buClr>
          <a:schemeClr val="accent1"/>
        </a:buClr>
        <a:buSzPct val="76000"/>
        <a:buFont typeface="Wingdings 2" pitchFamily="18" charset="2"/>
        <a:buChar char=""/>
        <a:defRPr sz="2000" kern="1200">
          <a:solidFill>
            <a:schemeClr val="tx2"/>
          </a:solidFill>
          <a:latin typeface="+mn-lt"/>
          <a:ea typeface="+mn-ea"/>
          <a:cs typeface="+mn-cs"/>
        </a:defRPr>
      </a:lvl3pPr>
      <a:lvl4pPr marL="1124712" indent="-228600" algn="l" defTabSz="914400" rtl="0" eaLnBrk="1" latinLnBrk="0" hangingPunct="1">
        <a:spcBef>
          <a:spcPct val="20000"/>
        </a:spcBef>
        <a:buClr>
          <a:schemeClr val="accent1"/>
        </a:buClr>
        <a:buSzPct val="76000"/>
        <a:buFont typeface="Wingdings 2" pitchFamily="18" charset="2"/>
        <a:buChar char=""/>
        <a:defRPr sz="1800" kern="1200">
          <a:solidFill>
            <a:schemeClr val="tx2"/>
          </a:solidFill>
          <a:latin typeface="+mn-lt"/>
          <a:ea typeface="+mn-ea"/>
          <a:cs typeface="+mn-cs"/>
        </a:defRPr>
      </a:lvl4pPr>
      <a:lvl5pPr marL="1325880" indent="-228600" algn="l" defTabSz="914400" rtl="0" eaLnBrk="1" latinLnBrk="0" hangingPunct="1">
        <a:spcBef>
          <a:spcPct val="20000"/>
        </a:spcBef>
        <a:buClr>
          <a:schemeClr val="accent1"/>
        </a:buClr>
        <a:buSzPct val="76000"/>
        <a:buFont typeface="Wingdings 2" pitchFamily="18" charset="2"/>
        <a:buChar char=""/>
        <a:defRPr sz="1600" kern="1200" baseline="0">
          <a:solidFill>
            <a:schemeClr val="tx2"/>
          </a:solidFill>
          <a:latin typeface="+mn-lt"/>
          <a:ea typeface="+mn-ea"/>
          <a:cs typeface="+mn-cs"/>
        </a:defRPr>
      </a:lvl5pPr>
      <a:lvl6pPr marL="1517904"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6pPr>
      <a:lvl7pPr marL="1719072"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7pPr>
      <a:lvl8pPr marL="1920240"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8pPr>
      <a:lvl9pPr marL="2121408"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gif"/><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6.xml"/><Relationship Id="rId4" Type="http://schemas.openxmlformats.org/officeDocument/2006/relationships/image" Target="../media/image24.jpeg"/></Relationships>
</file>

<file path=ppt/slides/_rels/slide3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6.xml"/><Relationship Id="rId5" Type="http://schemas.openxmlformats.org/officeDocument/2006/relationships/image" Target="../media/image7.jpeg"/><Relationship Id="rId4" Type="http://schemas.openxmlformats.org/officeDocument/2006/relationships/image" Target="../media/image6.jpeg"/></Relationships>
</file>

<file path=ppt/slides/_rels/slide4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hyperlink" Target="http://aac.extensionfile.net/" TargetMode="External"/><Relationship Id="rId2" Type="http://schemas.openxmlformats.org/officeDocument/2006/relationships/hyperlink" Target="http://mp3.extensionfile.net/" TargetMode="External"/><Relationship Id="rId1" Type="http://schemas.openxmlformats.org/officeDocument/2006/relationships/slideLayout" Target="../slideLayouts/slideLayout6.xml"/><Relationship Id="rId4" Type="http://schemas.openxmlformats.org/officeDocument/2006/relationships/image" Target="../media/image41.jpeg"/></Relationships>
</file>

<file path=ppt/slides/_rels/slide51.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jpeg"/><Relationship Id="rId1" Type="http://schemas.openxmlformats.org/officeDocument/2006/relationships/slideLayout" Target="../slideLayouts/slideLayout6.xml"/><Relationship Id="rId5" Type="http://schemas.openxmlformats.org/officeDocument/2006/relationships/image" Target="../media/image45.jpeg"/><Relationship Id="rId4" Type="http://schemas.openxmlformats.org/officeDocument/2006/relationships/image" Target="../media/image44.jpeg"/></Relationships>
</file>

<file path=ppt/slides/_rels/slide52.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jpeg"/><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8" Type="http://schemas.openxmlformats.org/officeDocument/2006/relationships/image" Target="../media/image53.jpeg"/><Relationship Id="rId3" Type="http://schemas.openxmlformats.org/officeDocument/2006/relationships/hyperlink" Target="http://en.wikipedia.org/wiki/Digital_audio" TargetMode="External"/><Relationship Id="rId7" Type="http://schemas.openxmlformats.org/officeDocument/2006/relationships/hyperlink" Target="http://en.wikipedia.org/wiki/Digital_audio_player" TargetMode="External"/><Relationship Id="rId2" Type="http://schemas.openxmlformats.org/officeDocument/2006/relationships/hyperlink" Target="http://en.wikipedia.org/wiki/Audio_coding_format" TargetMode="External"/><Relationship Id="rId1" Type="http://schemas.openxmlformats.org/officeDocument/2006/relationships/slideLayout" Target="../slideLayouts/slideLayout6.xml"/><Relationship Id="rId6" Type="http://schemas.openxmlformats.org/officeDocument/2006/relationships/hyperlink" Target="http://en.wikipedia.org/wiki/De_facto_standard" TargetMode="External"/><Relationship Id="rId5" Type="http://schemas.openxmlformats.org/officeDocument/2006/relationships/hyperlink" Target="http://en.wikipedia.org/wiki/Streaming_media" TargetMode="External"/><Relationship Id="rId4" Type="http://schemas.openxmlformats.org/officeDocument/2006/relationships/hyperlink" Target="http://en.wikipedia.org/wiki/Lossy_data_compression" TargetMode="External"/></Relationships>
</file>

<file path=ppt/slides/_rels/slide61.xml.rels><?xml version="1.0" encoding="UTF-8" standalone="yes"?>
<Relationships xmlns="http://schemas.openxmlformats.org/package/2006/relationships"><Relationship Id="rId8" Type="http://schemas.openxmlformats.org/officeDocument/2006/relationships/hyperlink" Target="http://baike.baidu.com/view/2954654.htm" TargetMode="External"/><Relationship Id="rId3" Type="http://schemas.openxmlformats.org/officeDocument/2006/relationships/hyperlink" Target="http://zh.wikipedia.org/wiki/%E9%9F%B3%E8%A8%8A%E5%A3%93%E7%B8%AE_(%E6%A0%BC%E5%BC%8F)" TargetMode="External"/><Relationship Id="rId7" Type="http://schemas.openxmlformats.org/officeDocument/2006/relationships/hyperlink" Target="http://zh.wikipedia.org/wiki/%E5%AE%B9%E5%99%A8%E6%A0%BC%E5%BC%8F" TargetMode="External"/><Relationship Id="rId2" Type="http://schemas.openxmlformats.org/officeDocument/2006/relationships/hyperlink" Target="http://zh.wikipedia.org/wiki/%E6%9C%89%E6%8D%9F%E6%95%B0%E6%8D%AE%E5%8E%8B%E7%BC%A9" TargetMode="External"/><Relationship Id="rId1" Type="http://schemas.openxmlformats.org/officeDocument/2006/relationships/slideLayout" Target="../slideLayouts/slideLayout6.xml"/><Relationship Id="rId6" Type="http://schemas.openxmlformats.org/officeDocument/2006/relationships/hyperlink" Target="http://zh.wikipedia.org/wiki/Ogg" TargetMode="External"/><Relationship Id="rId5" Type="http://schemas.openxmlformats.org/officeDocument/2006/relationships/hyperlink" Target="http://zh.wikipedia.org/wiki/%E9%96%8B%E6%94%BE%E5%8E%9F%E5%A7%8B%E7%A2%BC" TargetMode="External"/><Relationship Id="rId4" Type="http://schemas.openxmlformats.org/officeDocument/2006/relationships/hyperlink" Target="http://zh.wikipedia.org/wiki/Xiph.Org%E5%9F%BA%E9%87%91%E6%9C%83" TargetMode="External"/><Relationship Id="rId9" Type="http://schemas.openxmlformats.org/officeDocument/2006/relationships/hyperlink" Target="http://baike.baidu.com/view/128147.htm" TargetMode="External"/></Relationships>
</file>

<file path=ppt/slides/_rels/slide62.xml.rels><?xml version="1.0" encoding="UTF-8" standalone="yes"?>
<Relationships xmlns="http://schemas.openxmlformats.org/package/2006/relationships"><Relationship Id="rId2" Type="http://schemas.openxmlformats.org/officeDocument/2006/relationships/hyperlink" Target="http://en.wikipedia.org/wiki/Advanced_Audio_Coding" TargetMode="External"/><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2" Type="http://schemas.openxmlformats.org/officeDocument/2006/relationships/image" Target="../media/image57.gif"/><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4716016" y="2564904"/>
            <a:ext cx="3313355" cy="1702160"/>
          </a:xfrm>
        </p:spPr>
        <p:txBody>
          <a:bodyPr>
            <a:normAutofit fontScale="90000"/>
          </a:bodyPr>
          <a:lstStyle/>
          <a:p>
            <a:r>
              <a:rPr lang="en-US" altLang="zh-CN" dirty="0" smtClean="0"/>
              <a:t>Multi-media develop introduction</a:t>
            </a:r>
            <a:endParaRPr lang="zh-CN" altLang="en-US" dirty="0"/>
          </a:p>
        </p:txBody>
      </p:sp>
      <p:sp>
        <p:nvSpPr>
          <p:cNvPr id="3" name="副标题 2"/>
          <p:cNvSpPr>
            <a:spLocks noGrp="1"/>
          </p:cNvSpPr>
          <p:nvPr>
            <p:ph type="subTitle" idx="1"/>
          </p:nvPr>
        </p:nvSpPr>
        <p:spPr/>
        <p:txBody>
          <a:bodyPr/>
          <a:lstStyle/>
          <a:p>
            <a:endParaRPr lang="zh-CN" altLang="en-US" dirty="0"/>
          </a:p>
        </p:txBody>
      </p:sp>
      <p:sp>
        <p:nvSpPr>
          <p:cNvPr id="4" name="日期占位符 3"/>
          <p:cNvSpPr>
            <a:spLocks noGrp="1"/>
          </p:cNvSpPr>
          <p:nvPr>
            <p:ph type="dt" sz="half" idx="10"/>
          </p:nvPr>
        </p:nvSpPr>
        <p:spPr/>
        <p:txBody>
          <a:bodyPr/>
          <a:lstStyle/>
          <a:p>
            <a:fld id="{0A98AF03-7270-45C2-A683-C5E353EF01A5}" type="datetime4">
              <a:rPr lang="en-US" smtClean="0"/>
              <a:pPr/>
              <a:t>April 22, 2015</a:t>
            </a:fld>
            <a:endParaRPr lang="en-US" dirty="0"/>
          </a:p>
        </p:txBody>
      </p:sp>
      <p:sp>
        <p:nvSpPr>
          <p:cNvPr id="5" name="页脚占位符 4"/>
          <p:cNvSpPr>
            <a:spLocks noGrp="1"/>
          </p:cNvSpPr>
          <p:nvPr>
            <p:ph type="ftr" sz="quarter" idx="11"/>
          </p:nvPr>
        </p:nvSpPr>
        <p:spPr/>
        <p:txBody>
          <a:bodyPr/>
          <a:lstStyle/>
          <a:p>
            <a:endParaRPr lang="en-US" dirty="0"/>
          </a:p>
        </p:txBody>
      </p:sp>
      <p:sp>
        <p:nvSpPr>
          <p:cNvPr id="6" name="灯片编号占位符 5"/>
          <p:cNvSpPr>
            <a:spLocks noGrp="1"/>
          </p:cNvSpPr>
          <p:nvPr>
            <p:ph type="sldNum" sz="quarter" idx="12"/>
          </p:nvPr>
        </p:nvSpPr>
        <p:spPr/>
        <p:txBody>
          <a:bodyPr/>
          <a:lstStyle/>
          <a:p>
            <a:fld id="{8B37D5FE-740C-46F5-801A-FA5477D9711F}" type="slidenum">
              <a:rPr lang="en-US" smtClean="0"/>
              <a:pPr/>
              <a:t>1</a:t>
            </a:fld>
            <a:endParaRPr lang="en-US" dirty="0"/>
          </a:p>
        </p:txBody>
      </p:sp>
    </p:spTree>
    <p:extLst>
      <p:ext uri="{BB962C8B-B14F-4D97-AF65-F5344CB8AC3E}">
        <p14:creationId xmlns:p14="http://schemas.microsoft.com/office/powerpoint/2010/main" val="231885209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75656" y="332656"/>
            <a:ext cx="6736712" cy="854968"/>
          </a:xfrm>
        </p:spPr>
        <p:txBody>
          <a:bodyPr/>
          <a:lstStyle/>
          <a:p>
            <a:r>
              <a:rPr lang="en-US" altLang="zh-CN" dirty="0" smtClean="0"/>
              <a:t>Audio/video codec</a:t>
            </a:r>
            <a:endParaRPr lang="zh-CN" altLang="en-US" dirty="0"/>
          </a:p>
        </p:txBody>
      </p:sp>
      <p:sp>
        <p:nvSpPr>
          <p:cNvPr id="3" name="日期占位符 2"/>
          <p:cNvSpPr>
            <a:spLocks noGrp="1"/>
          </p:cNvSpPr>
          <p:nvPr>
            <p:ph type="dt" sz="half" idx="10"/>
          </p:nvPr>
        </p:nvSpPr>
        <p:spPr/>
        <p:txBody>
          <a:bodyPr/>
          <a:lstStyle/>
          <a:p>
            <a:fld id="{E3127EC2-47FB-48A1-8644-C8A81DDAA119}" type="datetime4">
              <a:rPr lang="en-US" smtClean="0"/>
              <a:pPr/>
              <a:t>April 22, 2015</a:t>
            </a:fld>
            <a:endParaRPr lang="en-US"/>
          </a:p>
        </p:txBody>
      </p:sp>
      <p:sp>
        <p:nvSpPr>
          <p:cNvPr id="4" name="页脚占位符 3"/>
          <p:cNvSpPr>
            <a:spLocks noGrp="1"/>
          </p:cNvSpPr>
          <p:nvPr>
            <p:ph type="ftr" sz="quarter" idx="11"/>
          </p:nvPr>
        </p:nvSpPr>
        <p:spPr/>
        <p:txBody>
          <a:bodyPr/>
          <a:lstStyle/>
          <a:p>
            <a:endParaRPr lang="en-US" dirty="0"/>
          </a:p>
        </p:txBody>
      </p:sp>
      <p:sp>
        <p:nvSpPr>
          <p:cNvPr id="5" name="灯片编号占位符 4"/>
          <p:cNvSpPr>
            <a:spLocks noGrp="1"/>
          </p:cNvSpPr>
          <p:nvPr>
            <p:ph type="sldNum" sz="quarter" idx="12"/>
          </p:nvPr>
        </p:nvSpPr>
        <p:spPr/>
        <p:txBody>
          <a:bodyPr/>
          <a:lstStyle/>
          <a:p>
            <a:fld id="{8B37D5FE-740C-46F5-801A-FA5477D9711F}" type="slidenum">
              <a:rPr lang="en-US" smtClean="0"/>
              <a:pPr/>
              <a:t>10</a:t>
            </a:fld>
            <a:endParaRPr lang="en-US"/>
          </a:p>
        </p:txBody>
      </p:sp>
      <p:sp>
        <p:nvSpPr>
          <p:cNvPr id="7" name="标题 1"/>
          <p:cNvSpPr txBox="1">
            <a:spLocks/>
          </p:cNvSpPr>
          <p:nvPr/>
        </p:nvSpPr>
        <p:spPr>
          <a:xfrm>
            <a:off x="2195736" y="1280716"/>
            <a:ext cx="4320480" cy="566936"/>
          </a:xfrm>
          <a:prstGeom prst="rect">
            <a:avLst/>
          </a:prstGeom>
        </p:spPr>
        <p:txBody>
          <a:bodyPr vert="horz" lIns="91440" tIns="45720" rIns="91440" bIns="45720" rtlCol="0" anchor="b">
            <a:norm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CN" altLang="en-US" sz="2800" dirty="0" smtClean="0">
                <a:solidFill>
                  <a:srgbClr val="FF0000"/>
                </a:solidFill>
              </a:rPr>
              <a:t>常见的</a:t>
            </a:r>
            <a:r>
              <a:rPr lang="en-US" altLang="zh-CN" sz="2800" dirty="0" smtClean="0">
                <a:solidFill>
                  <a:srgbClr val="FF0000"/>
                </a:solidFill>
              </a:rPr>
              <a:t>RGB</a:t>
            </a:r>
            <a:r>
              <a:rPr lang="zh-CN" altLang="en-US" sz="2800" dirty="0" smtClean="0">
                <a:solidFill>
                  <a:srgbClr val="FF0000"/>
                </a:solidFill>
              </a:rPr>
              <a:t>和</a:t>
            </a:r>
            <a:r>
              <a:rPr lang="en-US" altLang="zh-CN" sz="2800" dirty="0" smtClean="0">
                <a:solidFill>
                  <a:srgbClr val="FF0000"/>
                </a:solidFill>
              </a:rPr>
              <a:t>YUV</a:t>
            </a:r>
            <a:r>
              <a:rPr lang="zh-CN" altLang="en-US" sz="2800" dirty="0" smtClean="0">
                <a:solidFill>
                  <a:srgbClr val="FF0000"/>
                </a:solidFill>
              </a:rPr>
              <a:t>格式</a:t>
            </a:r>
            <a:endParaRPr lang="zh-CN" altLang="en-US" sz="2800" dirty="0">
              <a:solidFill>
                <a:srgbClr val="FF0000"/>
              </a:solidFill>
            </a:endParaRPr>
          </a:p>
        </p:txBody>
      </p:sp>
      <p:sp>
        <p:nvSpPr>
          <p:cNvPr id="6" name="矩形 5"/>
          <p:cNvSpPr/>
          <p:nvPr/>
        </p:nvSpPr>
        <p:spPr>
          <a:xfrm>
            <a:off x="971600" y="1772816"/>
            <a:ext cx="6624736" cy="4154984"/>
          </a:xfrm>
          <a:prstGeom prst="rect">
            <a:avLst/>
          </a:prstGeom>
        </p:spPr>
        <p:txBody>
          <a:bodyPr wrap="square">
            <a:spAutoFit/>
          </a:bodyPr>
          <a:lstStyle/>
          <a:p>
            <a:r>
              <a:rPr lang="en-US" altLang="zh-CN" sz="1200" dirty="0" smtClean="0"/>
              <a:t>GUID</a:t>
            </a:r>
            <a:r>
              <a:rPr lang="en-US" altLang="zh-CN" sz="1200" dirty="0"/>
              <a:t>    </a:t>
            </a:r>
            <a:r>
              <a:rPr lang="en-US" altLang="zh-CN" sz="1200" dirty="0" smtClean="0"/>
              <a:t>                                                  </a:t>
            </a:r>
            <a:r>
              <a:rPr lang="zh-CN" altLang="en-US" sz="1200" dirty="0" smtClean="0"/>
              <a:t>格式</a:t>
            </a:r>
            <a:r>
              <a:rPr lang="zh-CN" altLang="en-US" sz="1200" dirty="0"/>
              <a:t>描述</a:t>
            </a:r>
            <a:br>
              <a:rPr lang="zh-CN" altLang="en-US" sz="1200" dirty="0"/>
            </a:br>
            <a:r>
              <a:rPr lang="en-US" altLang="zh-CN" sz="1200" dirty="0"/>
              <a:t>MEDIASUBTYPE_RGB1    2</a:t>
            </a:r>
            <a:r>
              <a:rPr lang="zh-CN" altLang="en-US" sz="1200" dirty="0"/>
              <a:t>色，每个像素用</a:t>
            </a:r>
            <a:r>
              <a:rPr lang="en-US" altLang="zh-CN" sz="1200" dirty="0"/>
              <a:t>1</a:t>
            </a:r>
            <a:r>
              <a:rPr lang="zh-CN" altLang="en-US" sz="1200" dirty="0"/>
              <a:t>位表示，需要调色板</a:t>
            </a:r>
            <a:br>
              <a:rPr lang="zh-CN" altLang="en-US" sz="1200" dirty="0"/>
            </a:br>
            <a:r>
              <a:rPr lang="en-US" altLang="zh-CN" sz="1200" dirty="0"/>
              <a:t>MEDIASUBTYPE_RGB4    16</a:t>
            </a:r>
            <a:r>
              <a:rPr lang="zh-CN" altLang="en-US" sz="1200" dirty="0"/>
              <a:t>色，每个像素用</a:t>
            </a:r>
            <a:r>
              <a:rPr lang="en-US" altLang="zh-CN" sz="1200" dirty="0"/>
              <a:t>4</a:t>
            </a:r>
            <a:r>
              <a:rPr lang="zh-CN" altLang="en-US" sz="1200" dirty="0"/>
              <a:t>位表示，需要调色板</a:t>
            </a:r>
            <a:br>
              <a:rPr lang="zh-CN" altLang="en-US" sz="1200" dirty="0"/>
            </a:br>
            <a:r>
              <a:rPr lang="en-US" altLang="zh-CN" sz="1200" dirty="0"/>
              <a:t>MEDIASUBTYPE_RGB8    256</a:t>
            </a:r>
            <a:r>
              <a:rPr lang="zh-CN" altLang="en-US" sz="1200" dirty="0"/>
              <a:t>色，每个像素用</a:t>
            </a:r>
            <a:r>
              <a:rPr lang="en-US" altLang="zh-CN" sz="1200" dirty="0"/>
              <a:t>8</a:t>
            </a:r>
            <a:r>
              <a:rPr lang="zh-CN" altLang="en-US" sz="1200" dirty="0"/>
              <a:t>位表示，需要调色板</a:t>
            </a:r>
            <a:br>
              <a:rPr lang="zh-CN" altLang="en-US" sz="1200" dirty="0"/>
            </a:br>
            <a:r>
              <a:rPr lang="en-US" altLang="zh-CN" sz="1200" dirty="0"/>
              <a:t>MEDIASUBTYPE_RGB565    </a:t>
            </a:r>
            <a:r>
              <a:rPr lang="zh-CN" altLang="en-US" sz="1200" dirty="0"/>
              <a:t>每个像素用</a:t>
            </a:r>
            <a:r>
              <a:rPr lang="en-US" altLang="zh-CN" sz="1200" dirty="0"/>
              <a:t>16</a:t>
            </a:r>
            <a:r>
              <a:rPr lang="zh-CN" altLang="en-US" sz="1200" dirty="0"/>
              <a:t>位表示，</a:t>
            </a:r>
            <a:r>
              <a:rPr lang="en-US" altLang="zh-CN" sz="1200" dirty="0"/>
              <a:t>RGB</a:t>
            </a:r>
            <a:r>
              <a:rPr lang="zh-CN" altLang="en-US" sz="1200" dirty="0"/>
              <a:t>分量分别使用</a:t>
            </a:r>
            <a:r>
              <a:rPr lang="en-US" altLang="zh-CN" sz="1200" dirty="0"/>
              <a:t>5</a:t>
            </a:r>
            <a:r>
              <a:rPr lang="zh-CN" altLang="en-US" sz="1200" dirty="0"/>
              <a:t>位、</a:t>
            </a:r>
            <a:r>
              <a:rPr lang="en-US" altLang="zh-CN" sz="1200" dirty="0"/>
              <a:t>6</a:t>
            </a:r>
            <a:r>
              <a:rPr lang="zh-CN" altLang="en-US" sz="1200" dirty="0"/>
              <a:t>位、</a:t>
            </a:r>
            <a:r>
              <a:rPr lang="en-US" altLang="zh-CN" sz="1200" dirty="0"/>
              <a:t>5</a:t>
            </a:r>
            <a:r>
              <a:rPr lang="zh-CN" altLang="en-US" sz="1200" dirty="0"/>
              <a:t>位</a:t>
            </a:r>
            <a:br>
              <a:rPr lang="zh-CN" altLang="en-US" sz="1200" dirty="0"/>
            </a:br>
            <a:r>
              <a:rPr lang="en-US" altLang="zh-CN" sz="1200" dirty="0"/>
              <a:t>MEDIASUBTYPE_RGB555    </a:t>
            </a:r>
            <a:r>
              <a:rPr lang="zh-CN" altLang="en-US" sz="1200" dirty="0"/>
              <a:t>每个像素用</a:t>
            </a:r>
            <a:r>
              <a:rPr lang="en-US" altLang="zh-CN" sz="1200" dirty="0"/>
              <a:t>16</a:t>
            </a:r>
            <a:r>
              <a:rPr lang="zh-CN" altLang="en-US" sz="1200" dirty="0"/>
              <a:t>位表示，</a:t>
            </a:r>
            <a:r>
              <a:rPr lang="en-US" altLang="zh-CN" sz="1200" dirty="0"/>
              <a:t>RGB</a:t>
            </a:r>
            <a:r>
              <a:rPr lang="zh-CN" altLang="en-US" sz="1200" dirty="0"/>
              <a:t>分量都使用</a:t>
            </a:r>
            <a:r>
              <a:rPr lang="en-US" altLang="zh-CN" sz="1200" dirty="0"/>
              <a:t>5</a:t>
            </a:r>
            <a:r>
              <a:rPr lang="zh-CN" altLang="en-US" sz="1200" dirty="0"/>
              <a:t>位（剩下的</a:t>
            </a:r>
            <a:r>
              <a:rPr lang="en-US" altLang="zh-CN" sz="1200" dirty="0"/>
              <a:t>1</a:t>
            </a:r>
            <a:r>
              <a:rPr lang="zh-CN" altLang="en-US" sz="1200" dirty="0"/>
              <a:t>位不用）</a:t>
            </a:r>
            <a:br>
              <a:rPr lang="zh-CN" altLang="en-US" sz="1200" dirty="0"/>
            </a:br>
            <a:r>
              <a:rPr lang="en-US" altLang="zh-CN" sz="1200" dirty="0"/>
              <a:t>MEDIASUBTYPE_RGB24    </a:t>
            </a:r>
            <a:r>
              <a:rPr lang="zh-CN" altLang="en-US" sz="1200" dirty="0"/>
              <a:t>每个像素用</a:t>
            </a:r>
            <a:r>
              <a:rPr lang="en-US" altLang="zh-CN" sz="1200" dirty="0"/>
              <a:t>24</a:t>
            </a:r>
            <a:r>
              <a:rPr lang="zh-CN" altLang="en-US" sz="1200" dirty="0"/>
              <a:t>位表示，</a:t>
            </a:r>
            <a:r>
              <a:rPr lang="en-US" altLang="zh-CN" sz="1200" dirty="0"/>
              <a:t>RGB</a:t>
            </a:r>
            <a:r>
              <a:rPr lang="zh-CN" altLang="en-US" sz="1200" dirty="0"/>
              <a:t>分量各使用</a:t>
            </a:r>
            <a:r>
              <a:rPr lang="en-US" altLang="zh-CN" sz="1200" dirty="0"/>
              <a:t>8</a:t>
            </a:r>
            <a:r>
              <a:rPr lang="zh-CN" altLang="en-US" sz="1200" dirty="0"/>
              <a:t>位</a:t>
            </a:r>
            <a:br>
              <a:rPr lang="zh-CN" altLang="en-US" sz="1200" dirty="0"/>
            </a:br>
            <a:r>
              <a:rPr lang="en-US" altLang="zh-CN" sz="1200" dirty="0"/>
              <a:t>MEDIASUBTYPE_RGB32    </a:t>
            </a:r>
            <a:r>
              <a:rPr lang="zh-CN" altLang="en-US" sz="1200" dirty="0"/>
              <a:t>每个像素用</a:t>
            </a:r>
            <a:r>
              <a:rPr lang="en-US" altLang="zh-CN" sz="1200" dirty="0"/>
              <a:t>32</a:t>
            </a:r>
            <a:r>
              <a:rPr lang="zh-CN" altLang="en-US" sz="1200" dirty="0"/>
              <a:t>位表示，</a:t>
            </a:r>
            <a:r>
              <a:rPr lang="en-US" altLang="zh-CN" sz="1200" dirty="0"/>
              <a:t>RGB</a:t>
            </a:r>
            <a:r>
              <a:rPr lang="zh-CN" altLang="en-US" sz="1200" dirty="0"/>
              <a:t>分量各使用</a:t>
            </a:r>
            <a:r>
              <a:rPr lang="en-US" altLang="zh-CN" sz="1200" dirty="0"/>
              <a:t>8</a:t>
            </a:r>
            <a:r>
              <a:rPr lang="zh-CN" altLang="en-US" sz="1200" dirty="0"/>
              <a:t>位（剩下的</a:t>
            </a:r>
            <a:r>
              <a:rPr lang="en-US" altLang="zh-CN" sz="1200" dirty="0"/>
              <a:t>8</a:t>
            </a:r>
            <a:r>
              <a:rPr lang="zh-CN" altLang="en-US" sz="1200" dirty="0"/>
              <a:t>位不用）</a:t>
            </a:r>
            <a:br>
              <a:rPr lang="zh-CN" altLang="en-US" sz="1200" dirty="0"/>
            </a:br>
            <a:r>
              <a:rPr lang="en-US" altLang="zh-CN" sz="1200" dirty="0"/>
              <a:t>MEDIASUBTYPE_ARGB32    </a:t>
            </a:r>
            <a:r>
              <a:rPr lang="zh-CN" altLang="en-US" sz="1200" dirty="0"/>
              <a:t>每个像素用</a:t>
            </a:r>
            <a:r>
              <a:rPr lang="en-US" altLang="zh-CN" sz="1200" dirty="0"/>
              <a:t>32</a:t>
            </a:r>
            <a:r>
              <a:rPr lang="zh-CN" altLang="en-US" sz="1200" dirty="0"/>
              <a:t>位表示，</a:t>
            </a:r>
            <a:r>
              <a:rPr lang="en-US" altLang="zh-CN" sz="1200" dirty="0"/>
              <a:t>RGB</a:t>
            </a:r>
            <a:r>
              <a:rPr lang="zh-CN" altLang="en-US" sz="1200" dirty="0"/>
              <a:t>分量各使用</a:t>
            </a:r>
            <a:r>
              <a:rPr lang="en-US" altLang="zh-CN" sz="1200" dirty="0"/>
              <a:t>8</a:t>
            </a:r>
            <a:r>
              <a:rPr lang="zh-CN" altLang="en-US" sz="1200" dirty="0"/>
              <a:t>位（剩下的</a:t>
            </a:r>
            <a:r>
              <a:rPr lang="en-US" altLang="zh-CN" sz="1200" dirty="0"/>
              <a:t>8</a:t>
            </a:r>
            <a:r>
              <a:rPr lang="zh-CN" altLang="en-US" sz="1200" dirty="0"/>
              <a:t>位用于表示</a:t>
            </a:r>
            <a:r>
              <a:rPr lang="en-US" altLang="zh-CN" sz="1200" dirty="0"/>
              <a:t>Alpha</a:t>
            </a:r>
            <a:r>
              <a:rPr lang="zh-CN" altLang="en-US" sz="1200" dirty="0"/>
              <a:t>通道值）</a:t>
            </a:r>
            <a:br>
              <a:rPr lang="zh-CN" altLang="en-US" sz="1200" dirty="0"/>
            </a:br>
            <a:r>
              <a:rPr lang="en-US" altLang="zh-CN" sz="1200" dirty="0"/>
              <a:t>MEDIASUBTYPE_YUY2    YUY2</a:t>
            </a:r>
            <a:r>
              <a:rPr lang="zh-CN" altLang="en-US" sz="1200" dirty="0"/>
              <a:t>格式，以</a:t>
            </a:r>
            <a:r>
              <a:rPr lang="en-US" altLang="zh-CN" sz="1200" dirty="0"/>
              <a:t>4:2:2</a:t>
            </a:r>
            <a:r>
              <a:rPr lang="zh-CN" altLang="en-US" sz="1200" dirty="0"/>
              <a:t>方式打包</a:t>
            </a:r>
            <a:br>
              <a:rPr lang="zh-CN" altLang="en-US" sz="1200" dirty="0"/>
            </a:br>
            <a:r>
              <a:rPr lang="en-US" altLang="zh-CN" sz="1200" dirty="0"/>
              <a:t>MEDIASUBTYPE_YUYV    YUYV</a:t>
            </a:r>
            <a:r>
              <a:rPr lang="zh-CN" altLang="en-US" sz="1200" dirty="0"/>
              <a:t>格式（实际格式与</a:t>
            </a:r>
            <a:r>
              <a:rPr lang="en-US" altLang="zh-CN" sz="1200" dirty="0"/>
              <a:t>YUY2</a:t>
            </a:r>
            <a:r>
              <a:rPr lang="zh-CN" altLang="en-US" sz="1200" dirty="0"/>
              <a:t>相同）</a:t>
            </a:r>
            <a:br>
              <a:rPr lang="zh-CN" altLang="en-US" sz="1200" dirty="0"/>
            </a:br>
            <a:r>
              <a:rPr lang="en-US" altLang="zh-CN" sz="1200" dirty="0"/>
              <a:t>MEDIASUBTYPE_YVYU    YVYU</a:t>
            </a:r>
            <a:r>
              <a:rPr lang="zh-CN" altLang="en-US" sz="1200" dirty="0"/>
              <a:t>格式，以</a:t>
            </a:r>
            <a:r>
              <a:rPr lang="en-US" altLang="zh-CN" sz="1200" dirty="0"/>
              <a:t>4:2:2</a:t>
            </a:r>
            <a:r>
              <a:rPr lang="zh-CN" altLang="en-US" sz="1200" dirty="0"/>
              <a:t>方式打包</a:t>
            </a:r>
            <a:br>
              <a:rPr lang="zh-CN" altLang="en-US" sz="1200" dirty="0"/>
            </a:br>
            <a:r>
              <a:rPr lang="en-US" altLang="zh-CN" sz="1200" dirty="0"/>
              <a:t>MEDIASUBTYPE_UYVY    UYVY</a:t>
            </a:r>
            <a:r>
              <a:rPr lang="zh-CN" altLang="en-US" sz="1200" dirty="0"/>
              <a:t>格式，以</a:t>
            </a:r>
            <a:r>
              <a:rPr lang="en-US" altLang="zh-CN" sz="1200" dirty="0"/>
              <a:t>4:2:2</a:t>
            </a:r>
            <a:r>
              <a:rPr lang="zh-CN" altLang="en-US" sz="1200" dirty="0"/>
              <a:t>方式打包</a:t>
            </a:r>
            <a:br>
              <a:rPr lang="zh-CN" altLang="en-US" sz="1200" dirty="0"/>
            </a:br>
            <a:r>
              <a:rPr lang="en-US" altLang="zh-CN" sz="1200" dirty="0"/>
              <a:t>MEDIASUBTYPE_AYUV    </a:t>
            </a:r>
            <a:r>
              <a:rPr lang="zh-CN" altLang="en-US" sz="1200" dirty="0"/>
              <a:t>带</a:t>
            </a:r>
            <a:r>
              <a:rPr lang="en-US" altLang="zh-CN" sz="1200" dirty="0"/>
              <a:t>Alpha</a:t>
            </a:r>
            <a:r>
              <a:rPr lang="zh-CN" altLang="en-US" sz="1200" dirty="0"/>
              <a:t>通道的</a:t>
            </a:r>
            <a:r>
              <a:rPr lang="en-US" altLang="zh-CN" sz="1200" dirty="0"/>
              <a:t>4:4:4 YUV</a:t>
            </a:r>
            <a:r>
              <a:rPr lang="zh-CN" altLang="en-US" sz="1200" dirty="0"/>
              <a:t>格式</a:t>
            </a:r>
            <a:br>
              <a:rPr lang="zh-CN" altLang="en-US" sz="1200" dirty="0"/>
            </a:br>
            <a:r>
              <a:rPr lang="en-US" altLang="zh-CN" sz="1200" dirty="0"/>
              <a:t>MEDIASUBTYPE_Y41P    Y41P</a:t>
            </a:r>
            <a:r>
              <a:rPr lang="zh-CN" altLang="en-US" sz="1200" dirty="0"/>
              <a:t>格式，以</a:t>
            </a:r>
            <a:r>
              <a:rPr lang="en-US" altLang="zh-CN" sz="1200" dirty="0"/>
              <a:t>4:1:1</a:t>
            </a:r>
            <a:r>
              <a:rPr lang="zh-CN" altLang="en-US" sz="1200" dirty="0"/>
              <a:t>方式打包</a:t>
            </a:r>
            <a:br>
              <a:rPr lang="zh-CN" altLang="en-US" sz="1200" dirty="0"/>
            </a:br>
            <a:r>
              <a:rPr lang="en-US" altLang="zh-CN" sz="1200" dirty="0"/>
              <a:t>MEDIASUBTYPE_Y411    Y411</a:t>
            </a:r>
            <a:r>
              <a:rPr lang="zh-CN" altLang="en-US" sz="1200" dirty="0"/>
              <a:t>格式（实际格式与</a:t>
            </a:r>
            <a:r>
              <a:rPr lang="en-US" altLang="zh-CN" sz="1200" dirty="0"/>
              <a:t>Y41P</a:t>
            </a:r>
            <a:r>
              <a:rPr lang="zh-CN" altLang="en-US" sz="1200" dirty="0"/>
              <a:t>相同）</a:t>
            </a:r>
            <a:br>
              <a:rPr lang="zh-CN" altLang="en-US" sz="1200" dirty="0"/>
            </a:br>
            <a:r>
              <a:rPr lang="en-US" altLang="zh-CN" sz="1200" dirty="0"/>
              <a:t>MEDIASUBTYPE_Y211    Y211</a:t>
            </a:r>
            <a:r>
              <a:rPr lang="zh-CN" altLang="en-US" sz="1200" dirty="0"/>
              <a:t>格式</a:t>
            </a:r>
            <a:br>
              <a:rPr lang="zh-CN" altLang="en-US" sz="1200" dirty="0"/>
            </a:br>
            <a:r>
              <a:rPr lang="en-US" altLang="zh-CN" sz="1200" dirty="0"/>
              <a:t>MEDIASUBTYPE_IF09    IF09</a:t>
            </a:r>
            <a:r>
              <a:rPr lang="zh-CN" altLang="en-US" sz="1200" dirty="0"/>
              <a:t>格式</a:t>
            </a:r>
            <a:br>
              <a:rPr lang="zh-CN" altLang="en-US" sz="1200" dirty="0"/>
            </a:br>
            <a:r>
              <a:rPr lang="en-US" altLang="zh-CN" sz="1200" dirty="0"/>
              <a:t>MEDIASUBTYPE_IYUV    IYUV</a:t>
            </a:r>
            <a:r>
              <a:rPr lang="zh-CN" altLang="en-US" sz="1200" dirty="0"/>
              <a:t>格式</a:t>
            </a:r>
            <a:br>
              <a:rPr lang="zh-CN" altLang="en-US" sz="1200" dirty="0"/>
            </a:br>
            <a:r>
              <a:rPr lang="en-US" altLang="zh-CN" sz="1200" dirty="0"/>
              <a:t>MEDIASUBTYPE_YV12    YV12</a:t>
            </a:r>
            <a:r>
              <a:rPr lang="zh-CN" altLang="en-US" sz="1200" dirty="0"/>
              <a:t>格式</a:t>
            </a:r>
            <a:br>
              <a:rPr lang="zh-CN" altLang="en-US" sz="1200" dirty="0"/>
            </a:br>
            <a:r>
              <a:rPr lang="en-US" altLang="zh-CN" sz="1200" dirty="0"/>
              <a:t>MEDIASUBTYPE_YVU9    YVU9</a:t>
            </a:r>
            <a:r>
              <a:rPr lang="zh-CN" altLang="en-US" sz="1200" dirty="0"/>
              <a:t>格式</a:t>
            </a:r>
          </a:p>
        </p:txBody>
      </p:sp>
    </p:spTree>
    <p:extLst>
      <p:ext uri="{BB962C8B-B14F-4D97-AF65-F5344CB8AC3E}">
        <p14:creationId xmlns:p14="http://schemas.microsoft.com/office/powerpoint/2010/main" val="2180685089"/>
      </p:ext>
    </p:extLst>
  </p:cSld>
  <p:clrMapOvr>
    <a:masterClrMapping/>
  </p:clrMapOvr>
  <p:transition spd="slow">
    <p:pull/>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75656" y="332656"/>
            <a:ext cx="6736712" cy="854968"/>
          </a:xfrm>
        </p:spPr>
        <p:txBody>
          <a:bodyPr/>
          <a:lstStyle/>
          <a:p>
            <a:r>
              <a:rPr lang="en-US" altLang="zh-CN" dirty="0" smtClean="0"/>
              <a:t>Audio/video codec</a:t>
            </a:r>
            <a:endParaRPr lang="zh-CN" altLang="en-US" dirty="0"/>
          </a:p>
        </p:txBody>
      </p:sp>
      <p:sp>
        <p:nvSpPr>
          <p:cNvPr id="3" name="日期占位符 2"/>
          <p:cNvSpPr>
            <a:spLocks noGrp="1"/>
          </p:cNvSpPr>
          <p:nvPr>
            <p:ph type="dt" sz="half" idx="10"/>
          </p:nvPr>
        </p:nvSpPr>
        <p:spPr/>
        <p:txBody>
          <a:bodyPr/>
          <a:lstStyle/>
          <a:p>
            <a:fld id="{E3127EC2-47FB-48A1-8644-C8A81DDAA119}" type="datetime4">
              <a:rPr lang="en-US" smtClean="0"/>
              <a:pPr/>
              <a:t>April 22, 2015</a:t>
            </a:fld>
            <a:endParaRPr lang="en-US"/>
          </a:p>
        </p:txBody>
      </p:sp>
      <p:sp>
        <p:nvSpPr>
          <p:cNvPr id="4" name="页脚占位符 3"/>
          <p:cNvSpPr>
            <a:spLocks noGrp="1"/>
          </p:cNvSpPr>
          <p:nvPr>
            <p:ph type="ftr" sz="quarter" idx="11"/>
          </p:nvPr>
        </p:nvSpPr>
        <p:spPr/>
        <p:txBody>
          <a:bodyPr/>
          <a:lstStyle/>
          <a:p>
            <a:endParaRPr lang="en-US" dirty="0"/>
          </a:p>
        </p:txBody>
      </p:sp>
      <p:sp>
        <p:nvSpPr>
          <p:cNvPr id="5" name="灯片编号占位符 4"/>
          <p:cNvSpPr>
            <a:spLocks noGrp="1"/>
          </p:cNvSpPr>
          <p:nvPr>
            <p:ph type="sldNum" sz="quarter" idx="12"/>
          </p:nvPr>
        </p:nvSpPr>
        <p:spPr/>
        <p:txBody>
          <a:bodyPr/>
          <a:lstStyle/>
          <a:p>
            <a:fld id="{8B37D5FE-740C-46F5-801A-FA5477D9711F}" type="slidenum">
              <a:rPr lang="en-US" smtClean="0"/>
              <a:pPr/>
              <a:t>11</a:t>
            </a:fld>
            <a:endParaRPr lang="en-US"/>
          </a:p>
        </p:txBody>
      </p:sp>
      <p:sp>
        <p:nvSpPr>
          <p:cNvPr id="7" name="标题 1"/>
          <p:cNvSpPr txBox="1">
            <a:spLocks/>
          </p:cNvSpPr>
          <p:nvPr/>
        </p:nvSpPr>
        <p:spPr>
          <a:xfrm>
            <a:off x="2195736" y="1280716"/>
            <a:ext cx="4320480" cy="566936"/>
          </a:xfrm>
          <a:prstGeom prst="rect">
            <a:avLst/>
          </a:prstGeom>
        </p:spPr>
        <p:txBody>
          <a:bodyPr vert="horz" lIns="91440" tIns="45720" rIns="91440" bIns="45720" rtlCol="0" anchor="b">
            <a:norm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ltLang="zh-CN" sz="2800" dirty="0" smtClean="0">
                <a:solidFill>
                  <a:srgbClr val="FF0000"/>
                </a:solidFill>
              </a:rPr>
              <a:t>         How YUV store?</a:t>
            </a:r>
            <a:endParaRPr lang="zh-CN" altLang="en-US" sz="2800" dirty="0">
              <a:solidFill>
                <a:srgbClr val="FF0000"/>
              </a:solidFill>
            </a:endParaRPr>
          </a:p>
        </p:txBody>
      </p:sp>
      <p:sp>
        <p:nvSpPr>
          <p:cNvPr id="8" name="矩形 7"/>
          <p:cNvSpPr/>
          <p:nvPr/>
        </p:nvSpPr>
        <p:spPr>
          <a:xfrm>
            <a:off x="827584" y="1916832"/>
            <a:ext cx="7344816" cy="4801314"/>
          </a:xfrm>
          <a:prstGeom prst="rect">
            <a:avLst/>
          </a:prstGeom>
        </p:spPr>
        <p:txBody>
          <a:bodyPr wrap="square">
            <a:spAutoFit/>
          </a:bodyPr>
          <a:lstStyle/>
          <a:p>
            <a:r>
              <a:rPr lang="en-US" altLang="zh-CN" dirty="0"/>
              <a:t>YUV</a:t>
            </a:r>
            <a:r>
              <a:rPr lang="zh-CN" altLang="en-US" dirty="0"/>
              <a:t>格式通常有两大类：</a:t>
            </a:r>
            <a:r>
              <a:rPr lang="zh-CN" altLang="en-US" dirty="0">
                <a:solidFill>
                  <a:srgbClr val="FF0000"/>
                </a:solidFill>
              </a:rPr>
              <a:t>打包（</a:t>
            </a:r>
            <a:r>
              <a:rPr lang="en-US" altLang="zh-CN" dirty="0">
                <a:solidFill>
                  <a:srgbClr val="FF0000"/>
                </a:solidFill>
              </a:rPr>
              <a:t>packed</a:t>
            </a:r>
            <a:r>
              <a:rPr lang="zh-CN" altLang="en-US" dirty="0">
                <a:solidFill>
                  <a:srgbClr val="FF0000"/>
                </a:solidFill>
              </a:rPr>
              <a:t>）</a:t>
            </a:r>
            <a:r>
              <a:rPr lang="zh-CN" altLang="en-US" dirty="0"/>
              <a:t>格式和</a:t>
            </a:r>
            <a:r>
              <a:rPr lang="zh-CN" altLang="en-US" dirty="0">
                <a:solidFill>
                  <a:srgbClr val="FF0000"/>
                </a:solidFill>
              </a:rPr>
              <a:t>平面（</a:t>
            </a:r>
            <a:r>
              <a:rPr lang="en-US" altLang="zh-CN" dirty="0">
                <a:solidFill>
                  <a:srgbClr val="FF0000"/>
                </a:solidFill>
              </a:rPr>
              <a:t>planar</a:t>
            </a:r>
            <a:r>
              <a:rPr lang="zh-CN" altLang="en-US" dirty="0">
                <a:solidFill>
                  <a:srgbClr val="FF0000"/>
                </a:solidFill>
              </a:rPr>
              <a:t>）</a:t>
            </a:r>
            <a:r>
              <a:rPr lang="zh-CN" altLang="en-US" dirty="0"/>
              <a:t>格式。前者将</a:t>
            </a:r>
            <a:r>
              <a:rPr lang="en-US" altLang="zh-CN" dirty="0"/>
              <a:t>YUV</a:t>
            </a:r>
            <a:r>
              <a:rPr lang="zh-CN" altLang="en-US" dirty="0"/>
              <a:t>分量存放在同一个数组中</a:t>
            </a:r>
            <a:r>
              <a:rPr lang="zh-CN" altLang="en-US" dirty="0" smtClean="0"/>
              <a:t>，通常</a:t>
            </a:r>
            <a:r>
              <a:rPr lang="zh-CN" altLang="en-US" dirty="0"/>
              <a:t>是几个相邻的像素组成一个宏像素（</a:t>
            </a:r>
            <a:r>
              <a:rPr lang="en-US" altLang="zh-CN" dirty="0"/>
              <a:t>macro-pixel</a:t>
            </a:r>
            <a:r>
              <a:rPr lang="zh-CN" altLang="en-US" dirty="0"/>
              <a:t>）；而后者使用三个数组分开存放</a:t>
            </a:r>
            <a:r>
              <a:rPr lang="en-US" altLang="zh-CN" dirty="0"/>
              <a:t>YUV</a:t>
            </a:r>
            <a:r>
              <a:rPr lang="zh-CN" altLang="en-US" dirty="0"/>
              <a:t>三个分量，就像是一个三维平面一样</a:t>
            </a:r>
            <a:r>
              <a:rPr lang="zh-CN" altLang="en-US" dirty="0" smtClean="0"/>
              <a:t>。前表中</a:t>
            </a:r>
            <a:r>
              <a:rPr lang="zh-CN" altLang="en-US" dirty="0"/>
              <a:t>的</a:t>
            </a:r>
            <a:r>
              <a:rPr lang="en-US" altLang="zh-CN" dirty="0"/>
              <a:t>YUY2</a:t>
            </a:r>
            <a:r>
              <a:rPr lang="zh-CN" altLang="en-US" dirty="0"/>
              <a:t>到</a:t>
            </a:r>
            <a:r>
              <a:rPr lang="en-US" altLang="zh-CN" dirty="0"/>
              <a:t>Y211</a:t>
            </a:r>
            <a:r>
              <a:rPr lang="zh-CN" altLang="en-US" dirty="0"/>
              <a:t>都是打包格式，而</a:t>
            </a:r>
            <a:r>
              <a:rPr lang="en-US" altLang="zh-CN" dirty="0"/>
              <a:t>IF09</a:t>
            </a:r>
            <a:r>
              <a:rPr lang="zh-CN" altLang="en-US" dirty="0"/>
              <a:t>到</a:t>
            </a:r>
            <a:r>
              <a:rPr lang="en-US" altLang="zh-CN" dirty="0"/>
              <a:t>YVU9</a:t>
            </a:r>
            <a:r>
              <a:rPr lang="zh-CN" altLang="en-US" dirty="0"/>
              <a:t>都是平面格式。（注意：在介绍各种具体格式时，</a:t>
            </a:r>
            <a:r>
              <a:rPr lang="en-US" altLang="zh-CN" dirty="0"/>
              <a:t>YUV</a:t>
            </a:r>
            <a:r>
              <a:rPr lang="zh-CN" altLang="en-US" dirty="0"/>
              <a:t>各分量都会带有下标，如</a:t>
            </a:r>
            <a:r>
              <a:rPr lang="en-US" altLang="zh-CN" dirty="0"/>
              <a:t>Y0</a:t>
            </a:r>
            <a:r>
              <a:rPr lang="zh-CN" altLang="en-US" dirty="0" smtClean="0"/>
              <a:t>、</a:t>
            </a:r>
            <a:r>
              <a:rPr lang="en-US" altLang="zh-CN" dirty="0" smtClean="0"/>
              <a:t>U0</a:t>
            </a:r>
            <a:r>
              <a:rPr lang="zh-CN" altLang="en-US" dirty="0"/>
              <a:t>、</a:t>
            </a:r>
            <a:r>
              <a:rPr lang="en-US" altLang="zh-CN" dirty="0"/>
              <a:t>V0</a:t>
            </a:r>
            <a:r>
              <a:rPr lang="zh-CN" altLang="en-US" dirty="0"/>
              <a:t>表示第一个像素的</a:t>
            </a:r>
            <a:r>
              <a:rPr lang="en-US" altLang="zh-CN" dirty="0"/>
              <a:t>YUV</a:t>
            </a:r>
            <a:r>
              <a:rPr lang="zh-CN" altLang="en-US" dirty="0"/>
              <a:t>分量，</a:t>
            </a:r>
            <a:r>
              <a:rPr lang="en-US" altLang="zh-CN" dirty="0"/>
              <a:t>Y1</a:t>
            </a:r>
            <a:r>
              <a:rPr lang="zh-CN" altLang="en-US" dirty="0"/>
              <a:t>、</a:t>
            </a:r>
            <a:r>
              <a:rPr lang="en-US" altLang="zh-CN" dirty="0"/>
              <a:t>U1</a:t>
            </a:r>
            <a:r>
              <a:rPr lang="zh-CN" altLang="en-US" dirty="0"/>
              <a:t>、</a:t>
            </a:r>
            <a:r>
              <a:rPr lang="en-US" altLang="zh-CN" dirty="0"/>
              <a:t>V1</a:t>
            </a:r>
            <a:r>
              <a:rPr lang="zh-CN" altLang="en-US" dirty="0"/>
              <a:t>表示第二个像素的</a:t>
            </a:r>
            <a:r>
              <a:rPr lang="en-US" altLang="zh-CN" dirty="0"/>
              <a:t>YUV</a:t>
            </a:r>
            <a:r>
              <a:rPr lang="zh-CN" altLang="en-US" dirty="0"/>
              <a:t>分量，以此类推。</a:t>
            </a:r>
            <a:r>
              <a:rPr lang="zh-CN" altLang="en-US" dirty="0" smtClean="0"/>
              <a:t>）</a:t>
            </a:r>
            <a:endParaRPr lang="en-US" altLang="zh-CN" dirty="0" smtClean="0"/>
          </a:p>
          <a:p>
            <a:endParaRPr lang="en-US" altLang="zh-CN" dirty="0" smtClean="0"/>
          </a:p>
          <a:p>
            <a:r>
              <a:rPr lang="en-US" altLang="zh-CN" dirty="0" err="1"/>
              <a:t>typedef</a:t>
            </a:r>
            <a:r>
              <a:rPr lang="en-US" altLang="zh-CN" dirty="0"/>
              <a:t> </a:t>
            </a:r>
            <a:r>
              <a:rPr lang="en-US" altLang="zh-CN" dirty="0" err="1"/>
              <a:t>struct</a:t>
            </a:r>
            <a:r>
              <a:rPr lang="en-US" altLang="zh-CN" dirty="0"/>
              <a:t> </a:t>
            </a:r>
            <a:r>
              <a:rPr lang="en-US" altLang="zh-CN" dirty="0" err="1"/>
              <a:t>AVFrame</a:t>
            </a:r>
            <a:r>
              <a:rPr lang="en-US" altLang="zh-CN" dirty="0"/>
              <a:t> </a:t>
            </a:r>
            <a:r>
              <a:rPr lang="en-US" altLang="zh-CN" dirty="0" smtClean="0"/>
              <a:t>{</a:t>
            </a:r>
          </a:p>
          <a:p>
            <a:r>
              <a:rPr lang="en-US" altLang="zh-CN" dirty="0"/>
              <a:t>#define AV_NUM_DATA_POINTERS 8</a:t>
            </a:r>
            <a:br>
              <a:rPr lang="en-US" altLang="zh-CN" dirty="0"/>
            </a:br>
            <a:r>
              <a:rPr lang="en-US" altLang="zh-CN" dirty="0"/>
              <a:t>  uint8_t *data[AV_NUM_DATA_POINTERS</a:t>
            </a:r>
            <a:r>
              <a:rPr lang="en-US" altLang="zh-CN" dirty="0" smtClean="0"/>
              <a:t>];</a:t>
            </a:r>
          </a:p>
          <a:p>
            <a:r>
              <a:rPr lang="en-US" altLang="zh-CN" dirty="0" smtClean="0"/>
              <a:t>  </a:t>
            </a:r>
            <a:r>
              <a:rPr lang="en-US" altLang="zh-CN" dirty="0" err="1" smtClean="0"/>
              <a:t>int</a:t>
            </a:r>
            <a:r>
              <a:rPr lang="en-US" altLang="zh-CN" dirty="0" smtClean="0"/>
              <a:t> </a:t>
            </a:r>
            <a:r>
              <a:rPr lang="en-US" altLang="zh-CN" dirty="0" err="1"/>
              <a:t>linesize</a:t>
            </a:r>
            <a:r>
              <a:rPr lang="en-US" altLang="zh-CN" dirty="0"/>
              <a:t>[AV_NUM_DATA_POINTERS</a:t>
            </a:r>
            <a:r>
              <a:rPr lang="en-US" altLang="zh-CN" dirty="0" smtClean="0"/>
              <a:t>];</a:t>
            </a:r>
          </a:p>
          <a:p>
            <a:r>
              <a:rPr lang="en-US" altLang="zh-CN" dirty="0"/>
              <a:t> </a:t>
            </a:r>
            <a:r>
              <a:rPr lang="en-US" altLang="zh-CN" dirty="0" smtClean="0"/>
              <a:t> </a:t>
            </a:r>
            <a:r>
              <a:rPr lang="en-US" altLang="zh-CN" dirty="0" err="1" smtClean="0"/>
              <a:t>int</a:t>
            </a:r>
            <a:r>
              <a:rPr lang="en-US" altLang="zh-CN" dirty="0" smtClean="0"/>
              <a:t> </a:t>
            </a:r>
            <a:r>
              <a:rPr lang="en-US" altLang="zh-CN" dirty="0" err="1"/>
              <a:t>nb_samples</a:t>
            </a:r>
            <a:r>
              <a:rPr lang="en-US" altLang="zh-CN" dirty="0"/>
              <a:t>;</a:t>
            </a:r>
            <a:endParaRPr lang="en-US" altLang="zh-CN" dirty="0" smtClean="0"/>
          </a:p>
          <a:p>
            <a:r>
              <a:rPr lang="en-US" altLang="zh-CN" dirty="0" smtClean="0"/>
              <a:t>…</a:t>
            </a:r>
          </a:p>
          <a:p>
            <a:r>
              <a:rPr lang="en-US" altLang="zh-CN" dirty="0" smtClean="0"/>
              <a:t>} </a:t>
            </a:r>
            <a:r>
              <a:rPr lang="en-US" altLang="zh-CN" dirty="0" err="1"/>
              <a:t>AVFrame</a:t>
            </a:r>
            <a:r>
              <a:rPr lang="en-US" altLang="zh-CN" dirty="0" smtClean="0"/>
              <a:t>;</a:t>
            </a:r>
            <a:endParaRPr lang="en-US" altLang="zh-CN" dirty="0"/>
          </a:p>
          <a:p>
            <a:endParaRPr lang="zh-CN" altLang="en-US" dirty="0"/>
          </a:p>
          <a:p>
            <a:endParaRPr lang="zh-CN" altLang="en-US" dirty="0"/>
          </a:p>
        </p:txBody>
      </p:sp>
    </p:spTree>
    <p:extLst>
      <p:ext uri="{BB962C8B-B14F-4D97-AF65-F5344CB8AC3E}">
        <p14:creationId xmlns:p14="http://schemas.microsoft.com/office/powerpoint/2010/main" val="4022040526"/>
      </p:ext>
    </p:extLst>
  </p:cSld>
  <p:clrMapOvr>
    <a:masterClrMapping/>
  </p:clrMapOvr>
  <p:transition spd="slow">
    <p:pull/>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75656" y="332656"/>
            <a:ext cx="6736712" cy="854968"/>
          </a:xfrm>
        </p:spPr>
        <p:txBody>
          <a:bodyPr/>
          <a:lstStyle/>
          <a:p>
            <a:r>
              <a:rPr lang="en-US" altLang="zh-CN" dirty="0" smtClean="0"/>
              <a:t>Audio/video codec</a:t>
            </a:r>
            <a:endParaRPr lang="zh-CN" altLang="en-US" dirty="0"/>
          </a:p>
        </p:txBody>
      </p:sp>
      <p:sp>
        <p:nvSpPr>
          <p:cNvPr id="3" name="日期占位符 2"/>
          <p:cNvSpPr>
            <a:spLocks noGrp="1"/>
          </p:cNvSpPr>
          <p:nvPr>
            <p:ph type="dt" sz="half" idx="10"/>
          </p:nvPr>
        </p:nvSpPr>
        <p:spPr/>
        <p:txBody>
          <a:bodyPr/>
          <a:lstStyle/>
          <a:p>
            <a:fld id="{E3127EC2-47FB-48A1-8644-C8A81DDAA119}" type="datetime4">
              <a:rPr lang="en-US" smtClean="0"/>
              <a:pPr/>
              <a:t>April 22, 2015</a:t>
            </a:fld>
            <a:endParaRPr lang="en-US"/>
          </a:p>
        </p:txBody>
      </p:sp>
      <p:sp>
        <p:nvSpPr>
          <p:cNvPr id="4" name="页脚占位符 3"/>
          <p:cNvSpPr>
            <a:spLocks noGrp="1"/>
          </p:cNvSpPr>
          <p:nvPr>
            <p:ph type="ftr" sz="quarter" idx="11"/>
          </p:nvPr>
        </p:nvSpPr>
        <p:spPr/>
        <p:txBody>
          <a:bodyPr/>
          <a:lstStyle/>
          <a:p>
            <a:endParaRPr lang="en-US" dirty="0"/>
          </a:p>
        </p:txBody>
      </p:sp>
      <p:sp>
        <p:nvSpPr>
          <p:cNvPr id="5" name="灯片编号占位符 4"/>
          <p:cNvSpPr>
            <a:spLocks noGrp="1"/>
          </p:cNvSpPr>
          <p:nvPr>
            <p:ph type="sldNum" sz="quarter" idx="12"/>
          </p:nvPr>
        </p:nvSpPr>
        <p:spPr/>
        <p:txBody>
          <a:bodyPr/>
          <a:lstStyle/>
          <a:p>
            <a:fld id="{8B37D5FE-740C-46F5-801A-FA5477D9711F}" type="slidenum">
              <a:rPr lang="en-US" smtClean="0"/>
              <a:pPr/>
              <a:t>12</a:t>
            </a:fld>
            <a:endParaRPr lang="en-US"/>
          </a:p>
        </p:txBody>
      </p:sp>
      <p:sp>
        <p:nvSpPr>
          <p:cNvPr id="7" name="标题 1"/>
          <p:cNvSpPr txBox="1">
            <a:spLocks/>
          </p:cNvSpPr>
          <p:nvPr/>
        </p:nvSpPr>
        <p:spPr>
          <a:xfrm>
            <a:off x="2195736" y="1052736"/>
            <a:ext cx="4320480" cy="566936"/>
          </a:xfrm>
          <a:prstGeom prst="rect">
            <a:avLst/>
          </a:prstGeom>
        </p:spPr>
        <p:txBody>
          <a:bodyPr vert="horz" lIns="91440" tIns="45720" rIns="91440" bIns="45720" rtlCol="0" anchor="b">
            <a:normAutofit fontScale="70000" lnSpcReduction="20000"/>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ltLang="zh-CN" sz="2800" dirty="0" smtClean="0">
                <a:solidFill>
                  <a:srgbClr val="FF0000"/>
                </a:solidFill>
              </a:rPr>
              <a:t>         How YUV store?(continued)</a:t>
            </a:r>
            <a:endParaRPr lang="zh-CN" altLang="en-US" sz="2800" dirty="0">
              <a:solidFill>
                <a:srgbClr val="FF0000"/>
              </a:solidFill>
            </a:endParaRPr>
          </a:p>
        </p:txBody>
      </p:sp>
      <p:sp>
        <p:nvSpPr>
          <p:cNvPr id="8" name="矩形 7"/>
          <p:cNvSpPr/>
          <p:nvPr/>
        </p:nvSpPr>
        <p:spPr>
          <a:xfrm>
            <a:off x="832322" y="1690812"/>
            <a:ext cx="7344816" cy="1600438"/>
          </a:xfrm>
          <a:prstGeom prst="rect">
            <a:avLst/>
          </a:prstGeom>
        </p:spPr>
        <p:txBody>
          <a:bodyPr wrap="square">
            <a:spAutoFit/>
          </a:bodyPr>
          <a:lstStyle/>
          <a:p>
            <a:r>
              <a:rPr lang="en-US" altLang="zh-CN" dirty="0"/>
              <a:t> </a:t>
            </a:r>
            <a:r>
              <a:rPr lang="en-US" altLang="zh-CN" sz="1600" dirty="0">
                <a:solidFill>
                  <a:srgbClr val="FF0000"/>
                </a:solidFill>
              </a:rPr>
              <a:t>YUV </a:t>
            </a:r>
            <a:r>
              <a:rPr lang="en-US" altLang="zh-CN" sz="1600" dirty="0" smtClean="0">
                <a:solidFill>
                  <a:srgbClr val="FF0000"/>
                </a:solidFill>
              </a:rPr>
              <a:t>4:4:4 </a:t>
            </a:r>
            <a:r>
              <a:rPr lang="en-US" altLang="zh-CN" sz="1600" dirty="0" smtClean="0"/>
              <a:t>YUV</a:t>
            </a:r>
            <a:r>
              <a:rPr lang="zh-CN" altLang="en-US" sz="1600" dirty="0"/>
              <a:t>三个信道的抽样率相同，因此在生成的图像里，每个象素的三个分量信息完整（每个分量通常</a:t>
            </a:r>
            <a:r>
              <a:rPr lang="en-US" altLang="zh-CN" sz="1600" dirty="0"/>
              <a:t>8</a:t>
            </a:r>
            <a:r>
              <a:rPr lang="zh-CN" altLang="en-US" sz="1600" dirty="0"/>
              <a:t>比特），经过</a:t>
            </a:r>
            <a:r>
              <a:rPr lang="en-US" altLang="zh-CN" sz="1600" dirty="0"/>
              <a:t>8</a:t>
            </a:r>
            <a:r>
              <a:rPr lang="zh-CN" altLang="en-US" sz="1600" dirty="0"/>
              <a:t>比特量化之后，未经压缩的每个像素占用</a:t>
            </a:r>
            <a:r>
              <a:rPr lang="en-US" altLang="zh-CN" sz="1600" dirty="0">
                <a:solidFill>
                  <a:srgbClr val="FF0000"/>
                </a:solidFill>
              </a:rPr>
              <a:t>3</a:t>
            </a:r>
            <a:r>
              <a:rPr lang="zh-CN" altLang="en-US" sz="1600" dirty="0"/>
              <a:t>个字节。</a:t>
            </a:r>
            <a:br>
              <a:rPr lang="zh-CN" altLang="en-US" sz="1600" dirty="0"/>
            </a:br>
            <a:r>
              <a:rPr lang="zh-CN" altLang="en-US" sz="1600" dirty="0"/>
              <a:t>    下面的四个像素为： </a:t>
            </a:r>
            <a:r>
              <a:rPr lang="en-US" altLang="zh-CN" sz="1600" dirty="0"/>
              <a:t>[</a:t>
            </a:r>
            <a:r>
              <a:rPr lang="en-US" altLang="zh-CN" sz="1600" dirty="0">
                <a:solidFill>
                  <a:srgbClr val="FF0000"/>
                </a:solidFill>
              </a:rPr>
              <a:t>Y0</a:t>
            </a:r>
            <a:r>
              <a:rPr lang="en-US" altLang="zh-CN" sz="1600" dirty="0"/>
              <a:t> U0 V0] [</a:t>
            </a:r>
            <a:r>
              <a:rPr lang="en-US" altLang="zh-CN" sz="1600" dirty="0">
                <a:solidFill>
                  <a:srgbClr val="FF0000"/>
                </a:solidFill>
              </a:rPr>
              <a:t>Y1</a:t>
            </a:r>
            <a:r>
              <a:rPr lang="en-US" altLang="zh-CN" sz="1600" dirty="0"/>
              <a:t> U1 V1] [</a:t>
            </a:r>
            <a:r>
              <a:rPr lang="en-US" altLang="zh-CN" sz="1600" dirty="0">
                <a:solidFill>
                  <a:srgbClr val="FF0000"/>
                </a:solidFill>
              </a:rPr>
              <a:t>Y2</a:t>
            </a:r>
            <a:r>
              <a:rPr lang="en-US" altLang="zh-CN" sz="1600" dirty="0"/>
              <a:t> U2 V2] [</a:t>
            </a:r>
            <a:r>
              <a:rPr lang="en-US" altLang="zh-CN" sz="1600" dirty="0">
                <a:solidFill>
                  <a:srgbClr val="FF0000"/>
                </a:solidFill>
              </a:rPr>
              <a:t>Y3</a:t>
            </a:r>
            <a:r>
              <a:rPr lang="en-US" altLang="zh-CN" sz="1600" dirty="0"/>
              <a:t> U3 V3]</a:t>
            </a:r>
            <a:br>
              <a:rPr lang="en-US" altLang="zh-CN" sz="1600" dirty="0"/>
            </a:br>
            <a:r>
              <a:rPr lang="en-US" altLang="zh-CN" sz="1600" dirty="0"/>
              <a:t>    </a:t>
            </a:r>
            <a:r>
              <a:rPr lang="zh-CN" altLang="en-US" sz="1600" dirty="0"/>
              <a:t>存放的码流为： </a:t>
            </a:r>
            <a:r>
              <a:rPr lang="en-US" altLang="zh-CN" sz="1600" dirty="0"/>
              <a:t>Y0 U0 V0 Y1 U1 V1 Y2 U2 V2 Y3 U3 </a:t>
            </a:r>
            <a:r>
              <a:rPr lang="en-US" altLang="zh-CN" sz="1600" dirty="0" smtClean="0"/>
              <a:t>V3</a:t>
            </a:r>
            <a:endParaRPr lang="en-US" altLang="zh-CN" sz="1600" dirty="0"/>
          </a:p>
          <a:p>
            <a:r>
              <a:rPr lang="en-US" altLang="zh-CN" sz="1600" dirty="0"/>
              <a:t> </a:t>
            </a:r>
            <a:endParaRPr lang="zh-CN" altLang="en-US" sz="1600" dirty="0"/>
          </a:p>
        </p:txBody>
      </p:sp>
      <p:sp>
        <p:nvSpPr>
          <p:cNvPr id="9" name="矩形 8"/>
          <p:cNvSpPr/>
          <p:nvPr/>
        </p:nvSpPr>
        <p:spPr>
          <a:xfrm>
            <a:off x="755576" y="2996952"/>
            <a:ext cx="7344816" cy="1600438"/>
          </a:xfrm>
          <a:prstGeom prst="rect">
            <a:avLst/>
          </a:prstGeom>
        </p:spPr>
        <p:txBody>
          <a:bodyPr wrap="square">
            <a:spAutoFit/>
          </a:bodyPr>
          <a:lstStyle/>
          <a:p>
            <a:r>
              <a:rPr lang="en-US" altLang="zh-CN" dirty="0"/>
              <a:t> </a:t>
            </a:r>
            <a:r>
              <a:rPr lang="en-US" altLang="zh-CN" sz="1600" dirty="0"/>
              <a:t> </a:t>
            </a:r>
            <a:r>
              <a:rPr lang="en-US" altLang="zh-CN" sz="1600" dirty="0" smtClean="0">
                <a:solidFill>
                  <a:srgbClr val="FF0000"/>
                </a:solidFill>
              </a:rPr>
              <a:t>YUV 4:2:2 </a:t>
            </a:r>
            <a:r>
              <a:rPr lang="zh-CN" altLang="en-US" sz="1600" dirty="0" smtClean="0"/>
              <a:t>每个色差信道的抽样率是亮度信道的一半，所以</a:t>
            </a:r>
            <a:r>
              <a:rPr lang="zh-CN" altLang="en-US" sz="1600" dirty="0" smtClean="0">
                <a:solidFill>
                  <a:srgbClr val="FF0000"/>
                </a:solidFill>
              </a:rPr>
              <a:t>水平</a:t>
            </a:r>
            <a:r>
              <a:rPr lang="zh-CN" altLang="en-US" sz="1600" dirty="0" smtClean="0"/>
              <a:t>方向的色度抽样率只是</a:t>
            </a:r>
            <a:r>
              <a:rPr lang="en-US" altLang="zh-CN" sz="1600" dirty="0" smtClean="0"/>
              <a:t>4:4:4</a:t>
            </a:r>
            <a:r>
              <a:rPr lang="zh-CN" altLang="en-US" sz="1600" dirty="0" smtClean="0"/>
              <a:t>的一半。对非压缩的</a:t>
            </a:r>
            <a:r>
              <a:rPr lang="en-US" altLang="zh-CN" sz="1600" dirty="0" smtClean="0"/>
              <a:t>8</a:t>
            </a:r>
            <a:r>
              <a:rPr lang="zh-CN" altLang="en-US" sz="1600" dirty="0" smtClean="0"/>
              <a:t>比特量化的图像来说，每个由两个水平方向相邻的像素组成的宏像素需要占用</a:t>
            </a:r>
            <a:r>
              <a:rPr lang="en-US" altLang="zh-CN" sz="1600" dirty="0" smtClean="0"/>
              <a:t>4</a:t>
            </a:r>
            <a:r>
              <a:rPr lang="zh-CN" altLang="en-US" sz="1600" dirty="0" smtClean="0"/>
              <a:t>字节内存。</a:t>
            </a:r>
            <a:br>
              <a:rPr lang="zh-CN" altLang="en-US" sz="1600" dirty="0" smtClean="0"/>
            </a:br>
            <a:r>
              <a:rPr lang="zh-CN" altLang="en-US" sz="1600" dirty="0" smtClean="0"/>
              <a:t>    下面的四个像素为： </a:t>
            </a:r>
            <a:r>
              <a:rPr lang="en-US" altLang="zh-CN" sz="1600" dirty="0" smtClean="0"/>
              <a:t>[</a:t>
            </a:r>
            <a:r>
              <a:rPr lang="en-US" altLang="zh-CN" sz="1600" dirty="0" smtClean="0">
                <a:solidFill>
                  <a:srgbClr val="FF0000"/>
                </a:solidFill>
              </a:rPr>
              <a:t>Y0</a:t>
            </a:r>
            <a:r>
              <a:rPr lang="en-US" altLang="zh-CN" sz="1600" dirty="0" smtClean="0"/>
              <a:t> U0 V0] [</a:t>
            </a:r>
            <a:r>
              <a:rPr lang="en-US" altLang="zh-CN" sz="1600" dirty="0" smtClean="0">
                <a:solidFill>
                  <a:srgbClr val="FF0000"/>
                </a:solidFill>
              </a:rPr>
              <a:t>Y1</a:t>
            </a:r>
            <a:r>
              <a:rPr lang="en-US" altLang="zh-CN" sz="1600" dirty="0" smtClean="0"/>
              <a:t> U1 V1] [</a:t>
            </a:r>
            <a:r>
              <a:rPr lang="en-US" altLang="zh-CN" sz="1600" dirty="0" smtClean="0">
                <a:solidFill>
                  <a:srgbClr val="FF0000"/>
                </a:solidFill>
              </a:rPr>
              <a:t>Y2</a:t>
            </a:r>
            <a:r>
              <a:rPr lang="en-US" altLang="zh-CN" sz="1600" dirty="0" smtClean="0"/>
              <a:t> U2 V2] [</a:t>
            </a:r>
            <a:r>
              <a:rPr lang="en-US" altLang="zh-CN" sz="1600" dirty="0" smtClean="0">
                <a:solidFill>
                  <a:srgbClr val="FF0000"/>
                </a:solidFill>
              </a:rPr>
              <a:t>Y3</a:t>
            </a:r>
            <a:r>
              <a:rPr lang="en-US" altLang="zh-CN" sz="1600" dirty="0" smtClean="0"/>
              <a:t> U3 V3]</a:t>
            </a:r>
            <a:br>
              <a:rPr lang="en-US" altLang="zh-CN" sz="1600" dirty="0" smtClean="0"/>
            </a:br>
            <a:r>
              <a:rPr lang="en-US" altLang="zh-CN" sz="1600" dirty="0" smtClean="0"/>
              <a:t>    </a:t>
            </a:r>
            <a:r>
              <a:rPr lang="zh-CN" altLang="en-US" sz="1600" dirty="0" smtClean="0"/>
              <a:t>存放的码流为： </a:t>
            </a:r>
            <a:r>
              <a:rPr lang="en-US" altLang="zh-CN" sz="1600" dirty="0" smtClean="0"/>
              <a:t>Y0 </a:t>
            </a:r>
            <a:r>
              <a:rPr lang="en-US" altLang="zh-CN" sz="1600" dirty="0" smtClean="0">
                <a:solidFill>
                  <a:srgbClr val="FF0000"/>
                </a:solidFill>
              </a:rPr>
              <a:t>U0</a:t>
            </a:r>
            <a:r>
              <a:rPr lang="en-US" altLang="zh-CN" sz="1600" dirty="0" smtClean="0"/>
              <a:t> Y1 </a:t>
            </a:r>
            <a:r>
              <a:rPr lang="en-US" altLang="zh-CN" sz="1600" dirty="0" smtClean="0">
                <a:solidFill>
                  <a:srgbClr val="FF0000"/>
                </a:solidFill>
              </a:rPr>
              <a:t>V1</a:t>
            </a:r>
            <a:r>
              <a:rPr lang="en-US" altLang="zh-CN" sz="1600" dirty="0" smtClean="0"/>
              <a:t> Y2 </a:t>
            </a:r>
            <a:r>
              <a:rPr lang="en-US" altLang="zh-CN" sz="1600" dirty="0" smtClean="0">
                <a:solidFill>
                  <a:srgbClr val="FF0000"/>
                </a:solidFill>
              </a:rPr>
              <a:t>U2</a:t>
            </a:r>
            <a:r>
              <a:rPr lang="en-US" altLang="zh-CN" sz="1600" dirty="0" smtClean="0"/>
              <a:t> Y3 </a:t>
            </a:r>
            <a:r>
              <a:rPr lang="en-US" altLang="zh-CN" sz="1600" dirty="0" smtClean="0">
                <a:solidFill>
                  <a:srgbClr val="FF0000"/>
                </a:solidFill>
              </a:rPr>
              <a:t>V3</a:t>
            </a:r>
            <a:r>
              <a:rPr lang="en-US" altLang="zh-CN" sz="1600" dirty="0" smtClean="0"/>
              <a:t/>
            </a:r>
            <a:br>
              <a:rPr lang="en-US" altLang="zh-CN" sz="1600" dirty="0" smtClean="0"/>
            </a:br>
            <a:r>
              <a:rPr lang="en-US" altLang="zh-CN" sz="1600" dirty="0" smtClean="0"/>
              <a:t>    </a:t>
            </a:r>
            <a:r>
              <a:rPr lang="zh-CN" altLang="en-US" sz="1600" dirty="0" smtClean="0"/>
              <a:t>映射出像素点为：</a:t>
            </a:r>
            <a:r>
              <a:rPr lang="en-US" altLang="zh-CN" sz="1600" dirty="0" smtClean="0"/>
              <a:t>[Y0 </a:t>
            </a:r>
            <a:r>
              <a:rPr lang="en-US" altLang="zh-CN" sz="1600" dirty="0" smtClean="0">
                <a:solidFill>
                  <a:srgbClr val="0070C0"/>
                </a:solidFill>
              </a:rPr>
              <a:t>U0 </a:t>
            </a:r>
            <a:r>
              <a:rPr lang="en-US" altLang="zh-CN" sz="1600" dirty="0" smtClean="0">
                <a:solidFill>
                  <a:srgbClr val="FF0000"/>
                </a:solidFill>
              </a:rPr>
              <a:t>V1</a:t>
            </a:r>
            <a:r>
              <a:rPr lang="en-US" altLang="zh-CN" sz="1600" dirty="0" smtClean="0"/>
              <a:t>] [Y1 </a:t>
            </a:r>
            <a:r>
              <a:rPr lang="en-US" altLang="zh-CN" sz="1600" dirty="0" smtClean="0">
                <a:solidFill>
                  <a:srgbClr val="0070C0"/>
                </a:solidFill>
              </a:rPr>
              <a:t>U0</a:t>
            </a:r>
            <a:r>
              <a:rPr lang="en-US" altLang="zh-CN" sz="1600" dirty="0" smtClean="0"/>
              <a:t> </a:t>
            </a:r>
            <a:r>
              <a:rPr lang="en-US" altLang="zh-CN" sz="1600" dirty="0" smtClean="0">
                <a:solidFill>
                  <a:srgbClr val="FF0000"/>
                </a:solidFill>
              </a:rPr>
              <a:t>V1</a:t>
            </a:r>
            <a:r>
              <a:rPr lang="en-US" altLang="zh-CN" sz="1600" dirty="0" smtClean="0"/>
              <a:t>] [Y2 </a:t>
            </a:r>
            <a:r>
              <a:rPr lang="en-US" altLang="zh-CN" sz="1600" dirty="0" smtClean="0">
                <a:solidFill>
                  <a:srgbClr val="0070C0"/>
                </a:solidFill>
              </a:rPr>
              <a:t>U2 </a:t>
            </a:r>
            <a:r>
              <a:rPr lang="en-US" altLang="zh-CN" sz="1600" dirty="0" smtClean="0">
                <a:solidFill>
                  <a:srgbClr val="FF0000"/>
                </a:solidFill>
              </a:rPr>
              <a:t>V3</a:t>
            </a:r>
            <a:r>
              <a:rPr lang="en-US" altLang="zh-CN" sz="1600" dirty="0" smtClean="0"/>
              <a:t>] [Y3 </a:t>
            </a:r>
            <a:r>
              <a:rPr lang="en-US" altLang="zh-CN" sz="1600" dirty="0" smtClean="0">
                <a:solidFill>
                  <a:srgbClr val="0070C0"/>
                </a:solidFill>
              </a:rPr>
              <a:t>U2</a:t>
            </a:r>
            <a:r>
              <a:rPr lang="en-US" altLang="zh-CN" sz="1600" dirty="0" smtClean="0"/>
              <a:t> </a:t>
            </a:r>
            <a:r>
              <a:rPr lang="en-US" altLang="zh-CN" sz="1600" dirty="0" smtClean="0">
                <a:solidFill>
                  <a:srgbClr val="FF0000"/>
                </a:solidFill>
              </a:rPr>
              <a:t>V3</a:t>
            </a:r>
            <a:r>
              <a:rPr lang="en-US" altLang="zh-CN" sz="1600" dirty="0" smtClean="0"/>
              <a:t>]</a:t>
            </a:r>
          </a:p>
        </p:txBody>
      </p:sp>
      <p:sp>
        <p:nvSpPr>
          <p:cNvPr id="10" name="矩形 9"/>
          <p:cNvSpPr/>
          <p:nvPr/>
        </p:nvSpPr>
        <p:spPr>
          <a:xfrm>
            <a:off x="856639" y="4597390"/>
            <a:ext cx="7344816" cy="2062103"/>
          </a:xfrm>
          <a:prstGeom prst="rect">
            <a:avLst/>
          </a:prstGeom>
        </p:spPr>
        <p:txBody>
          <a:bodyPr wrap="square">
            <a:spAutoFit/>
          </a:bodyPr>
          <a:lstStyle/>
          <a:p>
            <a:r>
              <a:rPr lang="en-US" altLang="zh-CN" sz="1600" dirty="0" smtClean="0">
                <a:solidFill>
                  <a:srgbClr val="FF0000"/>
                </a:solidFill>
              </a:rPr>
              <a:t>YUV 4:1:1 </a:t>
            </a:r>
            <a:r>
              <a:rPr lang="en-US" altLang="zh-CN" sz="1600" dirty="0" smtClean="0"/>
              <a:t>4:1:1</a:t>
            </a:r>
            <a:r>
              <a:rPr lang="zh-CN" altLang="en-US" sz="1600" dirty="0" smtClean="0"/>
              <a:t>的色度抽样，是在</a:t>
            </a:r>
            <a:r>
              <a:rPr lang="zh-CN" altLang="en-US" sz="1600" dirty="0" smtClean="0">
                <a:solidFill>
                  <a:srgbClr val="FF0000"/>
                </a:solidFill>
              </a:rPr>
              <a:t>水平</a:t>
            </a:r>
            <a:r>
              <a:rPr lang="zh-CN" altLang="en-US" sz="1600" dirty="0" smtClean="0"/>
              <a:t>方向上对色度进行</a:t>
            </a:r>
            <a:r>
              <a:rPr lang="en-US" altLang="zh-CN" sz="1600" dirty="0" smtClean="0"/>
              <a:t>4:1</a:t>
            </a:r>
            <a:r>
              <a:rPr lang="zh-CN" altLang="en-US" sz="1600" dirty="0" smtClean="0"/>
              <a:t>抽样。对于低端用户和消费类产品这仍然是可以接受的。对非压缩的</a:t>
            </a:r>
            <a:r>
              <a:rPr lang="en-US" altLang="zh-CN" sz="1600" dirty="0" smtClean="0"/>
              <a:t>8</a:t>
            </a:r>
            <a:r>
              <a:rPr lang="zh-CN" altLang="en-US" sz="1600" dirty="0" smtClean="0"/>
              <a:t>比特量化的视频来说，每个由</a:t>
            </a:r>
            <a:r>
              <a:rPr lang="en-US" altLang="zh-CN" sz="1600" dirty="0" smtClean="0"/>
              <a:t>4</a:t>
            </a:r>
            <a:r>
              <a:rPr lang="zh-CN" altLang="en-US" sz="1600" dirty="0" smtClean="0"/>
              <a:t>个水平方向相邻的像素组成的宏像素需要占用</a:t>
            </a:r>
            <a:r>
              <a:rPr lang="en-US" altLang="zh-CN" sz="1600" dirty="0" smtClean="0"/>
              <a:t>6</a:t>
            </a:r>
            <a:r>
              <a:rPr lang="zh-CN" altLang="en-US" sz="1600" dirty="0" smtClean="0"/>
              <a:t>字节内存</a:t>
            </a:r>
            <a:br>
              <a:rPr lang="zh-CN" altLang="en-US" sz="1600" dirty="0" smtClean="0"/>
            </a:br>
            <a:r>
              <a:rPr lang="zh-CN" altLang="en-US" sz="1600" dirty="0" smtClean="0"/>
              <a:t>    下面的四个像素为： </a:t>
            </a:r>
            <a:r>
              <a:rPr lang="en-US" altLang="zh-CN" sz="1600" dirty="0" smtClean="0"/>
              <a:t>[Y0 U0 V0] [Y1 U1 V1] [Y2 U2 V2] [Y3 U3 V3]</a:t>
            </a:r>
            <a:br>
              <a:rPr lang="en-US" altLang="zh-CN" sz="1600" dirty="0" smtClean="0"/>
            </a:br>
            <a:r>
              <a:rPr lang="en-US" altLang="zh-CN" sz="1600" dirty="0" smtClean="0"/>
              <a:t>    </a:t>
            </a:r>
            <a:r>
              <a:rPr lang="zh-CN" altLang="en-US" sz="1600" dirty="0" smtClean="0"/>
              <a:t>存放的码流为： </a:t>
            </a:r>
            <a:r>
              <a:rPr lang="en-US" altLang="zh-CN" sz="1600" dirty="0" smtClean="0"/>
              <a:t>Y0 U0 Y1 Y2 V2 Y3</a:t>
            </a:r>
            <a:br>
              <a:rPr lang="en-US" altLang="zh-CN" sz="1600" dirty="0" smtClean="0"/>
            </a:br>
            <a:r>
              <a:rPr lang="en-US" altLang="zh-CN" sz="1600" dirty="0" smtClean="0"/>
              <a:t>    </a:t>
            </a:r>
            <a:r>
              <a:rPr lang="zh-CN" altLang="en-US" sz="1600" dirty="0" smtClean="0"/>
              <a:t>映射出像素点为：</a:t>
            </a:r>
            <a:r>
              <a:rPr lang="en-US" altLang="zh-CN" sz="1600" dirty="0" smtClean="0"/>
              <a:t>[Y0 </a:t>
            </a:r>
            <a:r>
              <a:rPr lang="en-US" altLang="zh-CN" sz="1600" dirty="0" smtClean="0">
                <a:solidFill>
                  <a:srgbClr val="FF0000"/>
                </a:solidFill>
              </a:rPr>
              <a:t>U0</a:t>
            </a:r>
            <a:r>
              <a:rPr lang="en-US" altLang="zh-CN" sz="1600" dirty="0" smtClean="0"/>
              <a:t> V2] [Y1 </a:t>
            </a:r>
            <a:r>
              <a:rPr lang="en-US" altLang="zh-CN" sz="1600" dirty="0" smtClean="0">
                <a:solidFill>
                  <a:srgbClr val="FF0000"/>
                </a:solidFill>
              </a:rPr>
              <a:t>U0</a:t>
            </a:r>
            <a:r>
              <a:rPr lang="en-US" altLang="zh-CN" sz="1600" dirty="0" smtClean="0"/>
              <a:t> V2] [Y2 </a:t>
            </a:r>
            <a:r>
              <a:rPr lang="en-US" altLang="zh-CN" sz="1600" dirty="0" smtClean="0">
                <a:solidFill>
                  <a:srgbClr val="FF0000"/>
                </a:solidFill>
              </a:rPr>
              <a:t>U0</a:t>
            </a:r>
            <a:r>
              <a:rPr lang="en-US" altLang="zh-CN" sz="1600" dirty="0" smtClean="0"/>
              <a:t> V2] [Y3 </a:t>
            </a:r>
            <a:r>
              <a:rPr lang="en-US" altLang="zh-CN" sz="1600" dirty="0" smtClean="0">
                <a:solidFill>
                  <a:srgbClr val="FF0000"/>
                </a:solidFill>
              </a:rPr>
              <a:t>U0</a:t>
            </a:r>
            <a:r>
              <a:rPr lang="en-US" altLang="zh-CN" sz="1600" dirty="0" smtClean="0"/>
              <a:t> V2]</a:t>
            </a:r>
          </a:p>
          <a:p>
            <a:endParaRPr lang="zh-CN" altLang="en-US" sz="1600" dirty="0" smtClean="0"/>
          </a:p>
          <a:p>
            <a:endParaRPr lang="zh-CN" altLang="en-US" sz="1600" dirty="0"/>
          </a:p>
        </p:txBody>
      </p:sp>
    </p:spTree>
    <p:extLst>
      <p:ext uri="{BB962C8B-B14F-4D97-AF65-F5344CB8AC3E}">
        <p14:creationId xmlns:p14="http://schemas.microsoft.com/office/powerpoint/2010/main" val="1605024124"/>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75656" y="332656"/>
            <a:ext cx="6736712" cy="854968"/>
          </a:xfrm>
        </p:spPr>
        <p:txBody>
          <a:bodyPr/>
          <a:lstStyle/>
          <a:p>
            <a:r>
              <a:rPr lang="en-US" altLang="zh-CN" dirty="0" smtClean="0"/>
              <a:t>Audio/video codec</a:t>
            </a:r>
            <a:endParaRPr lang="zh-CN" altLang="en-US" dirty="0"/>
          </a:p>
        </p:txBody>
      </p:sp>
      <p:sp>
        <p:nvSpPr>
          <p:cNvPr id="3" name="日期占位符 2"/>
          <p:cNvSpPr>
            <a:spLocks noGrp="1"/>
          </p:cNvSpPr>
          <p:nvPr>
            <p:ph type="dt" sz="half" idx="10"/>
          </p:nvPr>
        </p:nvSpPr>
        <p:spPr/>
        <p:txBody>
          <a:bodyPr/>
          <a:lstStyle/>
          <a:p>
            <a:fld id="{E3127EC2-47FB-48A1-8644-C8A81DDAA119}" type="datetime4">
              <a:rPr lang="en-US" smtClean="0"/>
              <a:pPr/>
              <a:t>April 22, 2015</a:t>
            </a:fld>
            <a:endParaRPr lang="en-US"/>
          </a:p>
        </p:txBody>
      </p:sp>
      <p:sp>
        <p:nvSpPr>
          <p:cNvPr id="4" name="页脚占位符 3"/>
          <p:cNvSpPr>
            <a:spLocks noGrp="1"/>
          </p:cNvSpPr>
          <p:nvPr>
            <p:ph type="ftr" sz="quarter" idx="11"/>
          </p:nvPr>
        </p:nvSpPr>
        <p:spPr/>
        <p:txBody>
          <a:bodyPr/>
          <a:lstStyle/>
          <a:p>
            <a:endParaRPr lang="en-US" dirty="0"/>
          </a:p>
        </p:txBody>
      </p:sp>
      <p:sp>
        <p:nvSpPr>
          <p:cNvPr id="5" name="灯片编号占位符 4"/>
          <p:cNvSpPr>
            <a:spLocks noGrp="1"/>
          </p:cNvSpPr>
          <p:nvPr>
            <p:ph type="sldNum" sz="quarter" idx="12"/>
          </p:nvPr>
        </p:nvSpPr>
        <p:spPr/>
        <p:txBody>
          <a:bodyPr/>
          <a:lstStyle/>
          <a:p>
            <a:fld id="{8B37D5FE-740C-46F5-801A-FA5477D9711F}" type="slidenum">
              <a:rPr lang="en-US" smtClean="0"/>
              <a:pPr/>
              <a:t>13</a:t>
            </a:fld>
            <a:endParaRPr lang="en-US"/>
          </a:p>
        </p:txBody>
      </p:sp>
      <p:sp>
        <p:nvSpPr>
          <p:cNvPr id="7" name="标题 1"/>
          <p:cNvSpPr txBox="1">
            <a:spLocks/>
          </p:cNvSpPr>
          <p:nvPr/>
        </p:nvSpPr>
        <p:spPr>
          <a:xfrm>
            <a:off x="2195736" y="1052736"/>
            <a:ext cx="4320480" cy="566936"/>
          </a:xfrm>
          <a:prstGeom prst="rect">
            <a:avLst/>
          </a:prstGeom>
        </p:spPr>
        <p:txBody>
          <a:bodyPr vert="horz" lIns="91440" tIns="45720" rIns="91440" bIns="45720" rtlCol="0" anchor="b">
            <a:normAutofit fontScale="70000" lnSpcReduction="20000"/>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ltLang="zh-CN" sz="2800" dirty="0" smtClean="0">
                <a:solidFill>
                  <a:srgbClr val="FF0000"/>
                </a:solidFill>
              </a:rPr>
              <a:t>         How YUV store?(continued 2)</a:t>
            </a:r>
            <a:endParaRPr lang="zh-CN" altLang="en-US" sz="2800" dirty="0">
              <a:solidFill>
                <a:srgbClr val="FF0000"/>
              </a:solidFill>
            </a:endParaRPr>
          </a:p>
        </p:txBody>
      </p:sp>
      <p:sp>
        <p:nvSpPr>
          <p:cNvPr id="8" name="矩形 7"/>
          <p:cNvSpPr/>
          <p:nvPr/>
        </p:nvSpPr>
        <p:spPr>
          <a:xfrm>
            <a:off x="832322" y="1690812"/>
            <a:ext cx="7344816" cy="5016758"/>
          </a:xfrm>
          <a:prstGeom prst="rect">
            <a:avLst/>
          </a:prstGeom>
        </p:spPr>
        <p:txBody>
          <a:bodyPr wrap="square">
            <a:spAutoFit/>
          </a:bodyPr>
          <a:lstStyle/>
          <a:p>
            <a:r>
              <a:rPr lang="en-US" altLang="zh-CN" dirty="0"/>
              <a:t> </a:t>
            </a:r>
            <a:r>
              <a:rPr lang="en-US" altLang="zh-CN" sz="1600" dirty="0" smtClean="0">
                <a:solidFill>
                  <a:srgbClr val="FF0000"/>
                </a:solidFill>
              </a:rPr>
              <a:t>YUV4:2:0</a:t>
            </a:r>
            <a:r>
              <a:rPr lang="en-US" altLang="zh-CN" sz="1600" dirty="0" smtClean="0"/>
              <a:t> 4:2:0</a:t>
            </a:r>
            <a:r>
              <a:rPr lang="zh-CN" altLang="en-US" sz="1600" dirty="0"/>
              <a:t>并不意味着只有</a:t>
            </a:r>
            <a:r>
              <a:rPr lang="en-US" altLang="zh-CN" sz="1600" dirty="0" err="1"/>
              <a:t>Y,Cb</a:t>
            </a:r>
            <a:r>
              <a:rPr lang="zh-CN" altLang="en-US" sz="1600" dirty="0"/>
              <a:t>而没有</a:t>
            </a:r>
            <a:r>
              <a:rPr lang="en-US" altLang="zh-CN" sz="1600" dirty="0"/>
              <a:t>Cr</a:t>
            </a:r>
            <a:r>
              <a:rPr lang="zh-CN" altLang="en-US" sz="1600" dirty="0"/>
              <a:t>分量。它指得是对每行扫描线来说，</a:t>
            </a:r>
            <a:r>
              <a:rPr lang="zh-CN" altLang="en-US" sz="1600" dirty="0">
                <a:solidFill>
                  <a:srgbClr val="FF0000"/>
                </a:solidFill>
              </a:rPr>
              <a:t>只有一种</a:t>
            </a:r>
            <a:r>
              <a:rPr lang="zh-CN" altLang="en-US" sz="1600" dirty="0"/>
              <a:t>色度分量以</a:t>
            </a:r>
            <a:r>
              <a:rPr lang="en-US" altLang="zh-CN" sz="1600" dirty="0"/>
              <a:t>2:1</a:t>
            </a:r>
            <a:r>
              <a:rPr lang="zh-CN" altLang="en-US" sz="1600" dirty="0"/>
              <a:t>的抽样率存储。进行隔行扫描，相邻的扫描行存储不同的色度分量，也就是说，如果一行是</a:t>
            </a:r>
            <a:r>
              <a:rPr lang="en-US" altLang="zh-CN" sz="1600" dirty="0"/>
              <a:t>4:2:0</a:t>
            </a:r>
            <a:r>
              <a:rPr lang="zh-CN" altLang="en-US" sz="1600" dirty="0"/>
              <a:t>的话，下一行就是</a:t>
            </a:r>
            <a:r>
              <a:rPr lang="en-US" altLang="zh-CN" sz="1600" dirty="0"/>
              <a:t>4:0:2</a:t>
            </a:r>
            <a:r>
              <a:rPr lang="zh-CN" altLang="en-US" sz="1600" dirty="0"/>
              <a:t>，再下一行是</a:t>
            </a:r>
            <a:r>
              <a:rPr lang="en-US" altLang="zh-CN" sz="1600" dirty="0"/>
              <a:t>4:2:0…</a:t>
            </a:r>
            <a:r>
              <a:rPr lang="zh-CN" altLang="en-US" sz="1600" dirty="0"/>
              <a:t>以此类推。对每个色度分量来说，水平方向和竖直方向的抽样率都是</a:t>
            </a:r>
            <a:r>
              <a:rPr lang="en-US" altLang="zh-CN" sz="1600" dirty="0"/>
              <a:t>2:1</a:t>
            </a:r>
            <a:r>
              <a:rPr lang="zh-CN" altLang="en-US" sz="1600" dirty="0"/>
              <a:t>，所以可以说色度的</a:t>
            </a:r>
            <a:r>
              <a:rPr lang="zh-CN" altLang="en-US" sz="1600" dirty="0">
                <a:solidFill>
                  <a:srgbClr val="FF0000"/>
                </a:solidFill>
              </a:rPr>
              <a:t>抽样率是</a:t>
            </a:r>
            <a:r>
              <a:rPr lang="en-US" altLang="zh-CN" sz="1600" dirty="0">
                <a:solidFill>
                  <a:srgbClr val="FF0000"/>
                </a:solidFill>
              </a:rPr>
              <a:t>4:1</a:t>
            </a:r>
            <a:r>
              <a:rPr lang="zh-CN" altLang="en-US" sz="1600" dirty="0"/>
              <a:t>。对非压缩的</a:t>
            </a:r>
            <a:r>
              <a:rPr lang="en-US" altLang="zh-CN" sz="1600" dirty="0"/>
              <a:t>8</a:t>
            </a:r>
            <a:r>
              <a:rPr lang="zh-CN" altLang="en-US" sz="1600" dirty="0"/>
              <a:t>比特量化的视频来说，每个由</a:t>
            </a:r>
            <a:r>
              <a:rPr lang="en-US" altLang="zh-CN" sz="1600" dirty="0"/>
              <a:t>2x2</a:t>
            </a:r>
            <a:r>
              <a:rPr lang="zh-CN" altLang="en-US" sz="1600" dirty="0"/>
              <a:t>个</a:t>
            </a:r>
            <a:r>
              <a:rPr lang="en-US" altLang="zh-CN" sz="1600" dirty="0"/>
              <a:t>2</a:t>
            </a:r>
            <a:r>
              <a:rPr lang="zh-CN" altLang="en-US" sz="1600" dirty="0"/>
              <a:t>行</a:t>
            </a:r>
            <a:r>
              <a:rPr lang="en-US" altLang="zh-CN" sz="1600" dirty="0"/>
              <a:t>2</a:t>
            </a:r>
            <a:r>
              <a:rPr lang="zh-CN" altLang="en-US" sz="1600" dirty="0"/>
              <a:t>列相邻的像素组成的宏像素需要占用</a:t>
            </a:r>
            <a:r>
              <a:rPr lang="en-US" altLang="zh-CN" sz="1600" dirty="0"/>
              <a:t>6</a:t>
            </a:r>
            <a:r>
              <a:rPr lang="zh-CN" altLang="en-US" sz="1600" dirty="0"/>
              <a:t>字节内存。</a:t>
            </a:r>
            <a:br>
              <a:rPr lang="zh-CN" altLang="en-US" sz="1600" dirty="0"/>
            </a:br>
            <a:r>
              <a:rPr lang="zh-CN" altLang="en-US" sz="1600" dirty="0"/>
              <a:t>    下面八个像素为：</a:t>
            </a:r>
            <a:r>
              <a:rPr lang="en-US" altLang="zh-CN" sz="1600" dirty="0"/>
              <a:t>[Y0 U0 V0] [Y1 U1 V1] [Y2 U2 V2] [Y3 U3 V3]</a:t>
            </a:r>
            <a:br>
              <a:rPr lang="en-US" altLang="zh-CN" sz="1600" dirty="0"/>
            </a:br>
            <a:r>
              <a:rPr lang="en-US" altLang="zh-CN" sz="1600" dirty="0"/>
              <a:t>    [Y5 U5 V5] [Y6 U6 V6] [Y7U7 V7] [Y8 U8 V8]</a:t>
            </a:r>
            <a:br>
              <a:rPr lang="en-US" altLang="zh-CN" sz="1600" dirty="0"/>
            </a:br>
            <a:r>
              <a:rPr lang="en-US" altLang="zh-CN" sz="1600" dirty="0"/>
              <a:t>    </a:t>
            </a:r>
            <a:r>
              <a:rPr lang="zh-CN" altLang="en-US" sz="1600" dirty="0"/>
              <a:t>存放的码流为：</a:t>
            </a:r>
            <a:r>
              <a:rPr lang="en-US" altLang="zh-CN" sz="1600" dirty="0"/>
              <a:t>Y0 U0 Y1 Y2 U2 Y3</a:t>
            </a:r>
            <a:br>
              <a:rPr lang="en-US" altLang="zh-CN" sz="1600" dirty="0"/>
            </a:br>
            <a:r>
              <a:rPr lang="en-US" altLang="zh-CN" sz="1600" dirty="0"/>
              <a:t>    Y5 V5 Y6 Y7 V7 Y8</a:t>
            </a:r>
            <a:br>
              <a:rPr lang="en-US" altLang="zh-CN" sz="1600" dirty="0"/>
            </a:br>
            <a:r>
              <a:rPr lang="en-US" altLang="zh-CN" sz="1600" dirty="0"/>
              <a:t>    </a:t>
            </a:r>
            <a:r>
              <a:rPr lang="zh-CN" altLang="en-US" sz="1600" dirty="0"/>
              <a:t>映射出的像素点为：</a:t>
            </a:r>
            <a:r>
              <a:rPr lang="en-US" altLang="zh-CN" sz="1600" dirty="0"/>
              <a:t>[Y0 U0 V5] [Y1 U0 V5] [Y2 U2 V7] [Y3 U2 V7]</a:t>
            </a:r>
            <a:br>
              <a:rPr lang="en-US" altLang="zh-CN" sz="1600" dirty="0"/>
            </a:br>
            <a:r>
              <a:rPr lang="en-US" altLang="zh-CN" sz="1600" dirty="0"/>
              <a:t>    [Y5 U0 V5] [Y6 U0 V5] [Y7U2 V7] [Y8 U2 V7</a:t>
            </a:r>
            <a:r>
              <a:rPr lang="en-US" altLang="zh-CN" sz="1600" dirty="0" smtClean="0"/>
              <a:t>]</a:t>
            </a:r>
          </a:p>
          <a:p>
            <a:r>
              <a:rPr lang="zh-CN" altLang="en-US" sz="1000" dirty="0"/>
              <a:t>对应</a:t>
            </a:r>
            <a:r>
              <a:rPr lang="en-US" altLang="zh-CN" sz="1000" dirty="0" err="1"/>
              <a:t>AVPicture</a:t>
            </a:r>
            <a:r>
              <a:rPr lang="zh-CN" altLang="en-US" sz="1000" dirty="0"/>
              <a:t>里面有</a:t>
            </a:r>
            <a:r>
              <a:rPr lang="en-US" altLang="zh-CN" sz="1000" dirty="0"/>
              <a:t>data[4]</a:t>
            </a:r>
            <a:r>
              <a:rPr lang="zh-CN" altLang="en-US" sz="1000" dirty="0"/>
              <a:t>和</a:t>
            </a:r>
            <a:r>
              <a:rPr lang="en-US" altLang="zh-CN" sz="1000" dirty="0" err="1"/>
              <a:t>linesize</a:t>
            </a:r>
            <a:r>
              <a:rPr lang="en-US" altLang="zh-CN" sz="1000" dirty="0"/>
              <a:t>[4]</a:t>
            </a:r>
            <a:r>
              <a:rPr lang="zh-CN" altLang="en-US" sz="1000" dirty="0"/>
              <a:t>其中</a:t>
            </a:r>
            <a:r>
              <a:rPr lang="en-US" altLang="zh-CN" sz="1000" dirty="0"/>
              <a:t>data</a:t>
            </a:r>
            <a:r>
              <a:rPr lang="zh-CN" altLang="en-US" sz="1000" dirty="0"/>
              <a:t>是一个指向指针的指针（二级、二维指针），也就是指向视频数据缓冲区的首地址，而</a:t>
            </a:r>
            <a:r>
              <a:rPr lang="en-US" altLang="zh-CN" sz="1000" dirty="0"/>
              <a:t>data[0]~data[3]</a:t>
            </a:r>
            <a:r>
              <a:rPr lang="zh-CN" altLang="en-US" sz="1000" dirty="0"/>
              <a:t>是一级指针，可以用如下的图来表示：</a:t>
            </a:r>
            <a:br>
              <a:rPr lang="zh-CN" altLang="en-US" sz="1000" dirty="0"/>
            </a:br>
            <a:r>
              <a:rPr lang="zh-CN" altLang="en-US" sz="1000" dirty="0"/>
              <a:t>    </a:t>
            </a:r>
            <a:r>
              <a:rPr lang="en-US" altLang="zh-CN" sz="1000" dirty="0"/>
              <a:t>data --&gt;</a:t>
            </a:r>
            <a:r>
              <a:rPr lang="en-US" altLang="zh-CN" sz="1000" dirty="0" err="1"/>
              <a:t>xxxxxxxxxxxxxxxxxxxxxxxxxxxxxxxxxxxxxxxxxxxxx</a:t>
            </a:r>
            <a:r>
              <a:rPr lang="en-US" altLang="zh-CN" sz="1000" dirty="0"/>
              <a:t/>
            </a:r>
            <a:br>
              <a:rPr lang="en-US" altLang="zh-CN" sz="1000" dirty="0"/>
            </a:br>
            <a:r>
              <a:rPr lang="en-US" altLang="zh-CN" sz="1000" dirty="0"/>
              <a:t>    ^                ^              ^</a:t>
            </a:r>
            <a:br>
              <a:rPr lang="en-US" altLang="zh-CN" sz="1000" dirty="0"/>
            </a:br>
            <a:r>
              <a:rPr lang="en-US" altLang="zh-CN" sz="1000" dirty="0"/>
              <a:t>    |                |              |</a:t>
            </a:r>
            <a:br>
              <a:rPr lang="en-US" altLang="zh-CN" sz="1000" dirty="0"/>
            </a:br>
            <a:r>
              <a:rPr lang="en-US" altLang="zh-CN" sz="1000" dirty="0"/>
              <a:t>    data[0]      data[1]         data[2]</a:t>
            </a:r>
            <a:br>
              <a:rPr lang="en-US" altLang="zh-CN" sz="1000" dirty="0"/>
            </a:br>
            <a:r>
              <a:rPr lang="en-US" altLang="zh-CN" sz="1000" dirty="0"/>
              <a:t>    </a:t>
            </a:r>
            <a:r>
              <a:rPr lang="zh-CN" altLang="en-US" sz="1000" dirty="0"/>
              <a:t>比如说，当</a:t>
            </a:r>
            <a:r>
              <a:rPr lang="en-US" altLang="zh-CN" sz="1000" dirty="0" err="1"/>
              <a:t>pix_fmt</a:t>
            </a:r>
            <a:r>
              <a:rPr lang="en-US" altLang="zh-CN" sz="1000" dirty="0"/>
              <a:t>=PIX_FMT_YUV420P</a:t>
            </a:r>
            <a:r>
              <a:rPr lang="zh-CN" altLang="en-US" sz="1000" dirty="0"/>
              <a:t>时，</a:t>
            </a:r>
            <a:r>
              <a:rPr lang="en-US" altLang="zh-CN" sz="1000" dirty="0"/>
              <a:t>data</a:t>
            </a:r>
            <a:r>
              <a:rPr lang="zh-CN" altLang="en-US" sz="1000" dirty="0"/>
              <a:t>中的数据是按照</a:t>
            </a:r>
            <a:r>
              <a:rPr lang="en-US" altLang="zh-CN" sz="1000" dirty="0"/>
              <a:t>YUV</a:t>
            </a:r>
            <a:r>
              <a:rPr lang="zh-CN" altLang="en-US" sz="1000" dirty="0"/>
              <a:t>的格式存储的，也就是：</a:t>
            </a:r>
            <a:br>
              <a:rPr lang="zh-CN" altLang="en-US" sz="1000" dirty="0"/>
            </a:br>
            <a:r>
              <a:rPr lang="zh-CN" altLang="en-US" sz="1000" dirty="0"/>
              <a:t>    </a:t>
            </a:r>
            <a:r>
              <a:rPr lang="en-US" altLang="zh-CN" sz="1000" dirty="0"/>
              <a:t>data --&gt;YYYYYYYYYYYYYYUUUUUUUUUUUUUVVVVVVVVVVVV</a:t>
            </a:r>
            <a:br>
              <a:rPr lang="en-US" altLang="zh-CN" sz="1000" dirty="0"/>
            </a:br>
            <a:r>
              <a:rPr lang="en-US" altLang="zh-CN" sz="1000" dirty="0"/>
              <a:t>    </a:t>
            </a:r>
            <a:r>
              <a:rPr lang="en-US" altLang="zh-CN" sz="1000" dirty="0" smtClean="0"/>
              <a:t>              ^</a:t>
            </a:r>
            <a:r>
              <a:rPr lang="en-US" altLang="zh-CN" sz="1000" dirty="0"/>
              <a:t>             </a:t>
            </a:r>
            <a:r>
              <a:rPr lang="en-US" altLang="zh-CN" sz="1000" dirty="0" smtClean="0"/>
              <a:t>                ^</a:t>
            </a:r>
            <a:r>
              <a:rPr lang="en-US" altLang="zh-CN" sz="1000" dirty="0"/>
              <a:t>            </a:t>
            </a:r>
            <a:r>
              <a:rPr lang="en-US" altLang="zh-CN" sz="1000" dirty="0" smtClean="0"/>
              <a:t>                ^</a:t>
            </a:r>
            <a:r>
              <a:rPr lang="en-US" altLang="zh-CN" sz="1000" dirty="0"/>
              <a:t/>
            </a:r>
            <a:br>
              <a:rPr lang="en-US" altLang="zh-CN" sz="1000" dirty="0"/>
            </a:br>
            <a:r>
              <a:rPr lang="en-US" altLang="zh-CN" sz="1000" dirty="0"/>
              <a:t>    </a:t>
            </a:r>
            <a:r>
              <a:rPr lang="en-US" altLang="zh-CN" sz="1000" dirty="0" smtClean="0"/>
              <a:t>              |</a:t>
            </a:r>
            <a:r>
              <a:rPr lang="en-US" altLang="zh-CN" sz="1000" dirty="0"/>
              <a:t>             </a:t>
            </a:r>
            <a:r>
              <a:rPr lang="en-US" altLang="zh-CN" sz="1000" dirty="0" smtClean="0"/>
              <a:t>                |</a:t>
            </a:r>
            <a:r>
              <a:rPr lang="en-US" altLang="zh-CN" sz="1000" dirty="0"/>
              <a:t>            </a:t>
            </a:r>
            <a:r>
              <a:rPr lang="en-US" altLang="zh-CN" sz="1000" dirty="0" smtClean="0"/>
              <a:t>                |</a:t>
            </a:r>
            <a:r>
              <a:rPr lang="en-US" altLang="zh-CN" sz="1000" dirty="0"/>
              <a:t/>
            </a:r>
            <a:br>
              <a:rPr lang="en-US" altLang="zh-CN" sz="1000" dirty="0"/>
            </a:br>
            <a:r>
              <a:rPr lang="en-US" altLang="zh-CN" sz="1000" dirty="0"/>
              <a:t>    </a:t>
            </a:r>
            <a:r>
              <a:rPr lang="en-US" altLang="zh-CN" sz="1000" dirty="0" smtClean="0"/>
              <a:t>        data[0</a:t>
            </a:r>
            <a:r>
              <a:rPr lang="en-US" altLang="zh-CN" sz="1000" dirty="0"/>
              <a:t>]    </a:t>
            </a:r>
            <a:r>
              <a:rPr lang="en-US" altLang="zh-CN" sz="1000" dirty="0" smtClean="0"/>
              <a:t>              data[1</a:t>
            </a:r>
            <a:r>
              <a:rPr lang="en-US" altLang="zh-CN" sz="1000" dirty="0"/>
              <a:t>]      </a:t>
            </a:r>
            <a:r>
              <a:rPr lang="en-US" altLang="zh-CN" sz="1000" dirty="0" smtClean="0"/>
              <a:t>            data[2</a:t>
            </a:r>
            <a:r>
              <a:rPr lang="en-US" altLang="zh-CN" sz="1000" dirty="0"/>
              <a:t>]</a:t>
            </a:r>
            <a:endParaRPr lang="zh-CN" altLang="en-US" sz="1000" dirty="0" smtClean="0"/>
          </a:p>
          <a:p>
            <a:endParaRPr lang="zh-CN" altLang="en-US" sz="1600" dirty="0"/>
          </a:p>
        </p:txBody>
      </p:sp>
    </p:spTree>
    <p:extLst>
      <p:ext uri="{BB962C8B-B14F-4D97-AF65-F5344CB8AC3E}">
        <p14:creationId xmlns:p14="http://schemas.microsoft.com/office/powerpoint/2010/main" val="3576062135"/>
      </p:ext>
    </p:extLst>
  </p:cSld>
  <p:clrMapOvr>
    <a:masterClrMapping/>
  </p:clrMapOvr>
  <p:transition spd="slow">
    <p:pull/>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75656" y="332656"/>
            <a:ext cx="6736712" cy="854968"/>
          </a:xfrm>
        </p:spPr>
        <p:txBody>
          <a:bodyPr/>
          <a:lstStyle/>
          <a:p>
            <a:r>
              <a:rPr lang="en-US" altLang="zh-CN" dirty="0" smtClean="0"/>
              <a:t>Audio/video codec</a:t>
            </a:r>
            <a:endParaRPr lang="zh-CN" altLang="en-US" dirty="0"/>
          </a:p>
        </p:txBody>
      </p:sp>
      <p:sp>
        <p:nvSpPr>
          <p:cNvPr id="3" name="日期占位符 2"/>
          <p:cNvSpPr>
            <a:spLocks noGrp="1"/>
          </p:cNvSpPr>
          <p:nvPr>
            <p:ph type="dt" sz="half" idx="10"/>
          </p:nvPr>
        </p:nvSpPr>
        <p:spPr/>
        <p:txBody>
          <a:bodyPr/>
          <a:lstStyle/>
          <a:p>
            <a:fld id="{E3127EC2-47FB-48A1-8644-C8A81DDAA119}" type="datetime4">
              <a:rPr lang="en-US" smtClean="0"/>
              <a:pPr/>
              <a:t>April 22, 2015</a:t>
            </a:fld>
            <a:endParaRPr lang="en-US"/>
          </a:p>
        </p:txBody>
      </p:sp>
      <p:sp>
        <p:nvSpPr>
          <p:cNvPr id="4" name="页脚占位符 3"/>
          <p:cNvSpPr>
            <a:spLocks noGrp="1"/>
          </p:cNvSpPr>
          <p:nvPr>
            <p:ph type="ftr" sz="quarter" idx="11"/>
          </p:nvPr>
        </p:nvSpPr>
        <p:spPr/>
        <p:txBody>
          <a:bodyPr/>
          <a:lstStyle/>
          <a:p>
            <a:endParaRPr lang="en-US" dirty="0"/>
          </a:p>
        </p:txBody>
      </p:sp>
      <p:sp>
        <p:nvSpPr>
          <p:cNvPr id="5" name="灯片编号占位符 4"/>
          <p:cNvSpPr>
            <a:spLocks noGrp="1"/>
          </p:cNvSpPr>
          <p:nvPr>
            <p:ph type="sldNum" sz="quarter" idx="12"/>
          </p:nvPr>
        </p:nvSpPr>
        <p:spPr/>
        <p:txBody>
          <a:bodyPr/>
          <a:lstStyle/>
          <a:p>
            <a:fld id="{8B37D5FE-740C-46F5-801A-FA5477D9711F}" type="slidenum">
              <a:rPr lang="en-US" smtClean="0"/>
              <a:pPr/>
              <a:t>14</a:t>
            </a:fld>
            <a:endParaRPr lang="en-US"/>
          </a:p>
        </p:txBody>
      </p:sp>
      <p:sp>
        <p:nvSpPr>
          <p:cNvPr id="7" name="标题 1"/>
          <p:cNvSpPr txBox="1">
            <a:spLocks/>
          </p:cNvSpPr>
          <p:nvPr/>
        </p:nvSpPr>
        <p:spPr>
          <a:xfrm>
            <a:off x="2195736" y="1052736"/>
            <a:ext cx="4320480" cy="566936"/>
          </a:xfrm>
          <a:prstGeom prst="rect">
            <a:avLst/>
          </a:prstGeom>
        </p:spPr>
        <p:txBody>
          <a:bodyPr vert="horz" lIns="91440" tIns="45720" rIns="91440" bIns="45720" rtlCol="0" anchor="b">
            <a:normAutofit fontScale="70000" lnSpcReduction="20000"/>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ltLang="zh-CN" sz="2800" dirty="0" smtClean="0">
                <a:solidFill>
                  <a:srgbClr val="FF0000"/>
                </a:solidFill>
              </a:rPr>
              <a:t>         How YUV store?(continued 3)</a:t>
            </a:r>
            <a:endParaRPr lang="zh-CN" altLang="en-US" sz="2800" dirty="0">
              <a:solidFill>
                <a:srgbClr val="FF0000"/>
              </a:solidFill>
            </a:endParaRPr>
          </a:p>
        </p:txBody>
      </p:sp>
      <p:sp>
        <p:nvSpPr>
          <p:cNvPr id="8" name="矩形 7"/>
          <p:cNvSpPr/>
          <p:nvPr/>
        </p:nvSpPr>
        <p:spPr>
          <a:xfrm>
            <a:off x="832322" y="1690812"/>
            <a:ext cx="7344816" cy="3970318"/>
          </a:xfrm>
          <a:prstGeom prst="rect">
            <a:avLst/>
          </a:prstGeom>
        </p:spPr>
        <p:txBody>
          <a:bodyPr wrap="square">
            <a:spAutoFit/>
          </a:bodyPr>
          <a:lstStyle/>
          <a:p>
            <a:r>
              <a:rPr lang="en-US" altLang="zh-CN" dirty="0" smtClean="0"/>
              <a:t>YUY2</a:t>
            </a:r>
            <a:r>
              <a:rPr lang="zh-CN" altLang="en-US" dirty="0"/>
              <a:t>（和</a:t>
            </a:r>
            <a:r>
              <a:rPr lang="en-US" altLang="zh-CN" dirty="0"/>
              <a:t>YUYV</a:t>
            </a:r>
            <a:r>
              <a:rPr lang="zh-CN" altLang="en-US" dirty="0"/>
              <a:t>）格式为每个像素保留</a:t>
            </a:r>
            <a:r>
              <a:rPr lang="en-US" altLang="zh-CN" dirty="0"/>
              <a:t>Y</a:t>
            </a:r>
            <a:r>
              <a:rPr lang="zh-CN" altLang="en-US" dirty="0"/>
              <a:t>分量，而</a:t>
            </a:r>
            <a:r>
              <a:rPr lang="en-US" altLang="zh-CN" dirty="0"/>
              <a:t>UV</a:t>
            </a:r>
            <a:r>
              <a:rPr lang="zh-CN" altLang="en-US" dirty="0"/>
              <a:t>分量在</a:t>
            </a:r>
            <a:r>
              <a:rPr lang="zh-CN" altLang="en-US" dirty="0">
                <a:solidFill>
                  <a:srgbClr val="FF0000"/>
                </a:solidFill>
              </a:rPr>
              <a:t>水平</a:t>
            </a:r>
            <a:r>
              <a:rPr lang="zh-CN" altLang="en-US" dirty="0"/>
              <a:t>方向上每两个像素采样一次。一个宏像素为</a:t>
            </a:r>
            <a:r>
              <a:rPr lang="en-US" altLang="zh-CN" dirty="0"/>
              <a:t>4</a:t>
            </a:r>
            <a:r>
              <a:rPr lang="zh-CN" altLang="en-US" dirty="0"/>
              <a:t>个字节，实际表示</a:t>
            </a:r>
            <a:r>
              <a:rPr lang="en-US" altLang="zh-CN" dirty="0"/>
              <a:t>2</a:t>
            </a:r>
            <a:r>
              <a:rPr lang="zh-CN" altLang="en-US" dirty="0"/>
              <a:t>个像</a:t>
            </a:r>
          </a:p>
          <a:p>
            <a:r>
              <a:rPr lang="zh-CN" altLang="en-US" dirty="0"/>
              <a:t>素。（</a:t>
            </a:r>
            <a:r>
              <a:rPr lang="en-US" altLang="zh-CN" dirty="0"/>
              <a:t>4:2:2</a:t>
            </a:r>
            <a:r>
              <a:rPr lang="zh-CN" altLang="en-US" dirty="0"/>
              <a:t>的意思为一个宏像素中有</a:t>
            </a:r>
            <a:r>
              <a:rPr lang="en-US" altLang="zh-CN" dirty="0"/>
              <a:t>4</a:t>
            </a:r>
            <a:r>
              <a:rPr lang="zh-CN" altLang="en-US" dirty="0"/>
              <a:t>个</a:t>
            </a:r>
            <a:r>
              <a:rPr lang="en-US" altLang="zh-CN" dirty="0"/>
              <a:t>Y</a:t>
            </a:r>
            <a:r>
              <a:rPr lang="zh-CN" altLang="en-US" dirty="0"/>
              <a:t>分量、</a:t>
            </a:r>
            <a:r>
              <a:rPr lang="en-US" altLang="zh-CN" dirty="0"/>
              <a:t>2</a:t>
            </a:r>
            <a:r>
              <a:rPr lang="zh-CN" altLang="en-US" dirty="0"/>
              <a:t>个</a:t>
            </a:r>
            <a:r>
              <a:rPr lang="en-US" altLang="zh-CN" dirty="0"/>
              <a:t>U</a:t>
            </a:r>
            <a:r>
              <a:rPr lang="zh-CN" altLang="en-US" dirty="0"/>
              <a:t>分量和</a:t>
            </a:r>
            <a:r>
              <a:rPr lang="en-US" altLang="zh-CN" dirty="0"/>
              <a:t>2</a:t>
            </a:r>
            <a:r>
              <a:rPr lang="zh-CN" altLang="en-US" dirty="0"/>
              <a:t>个</a:t>
            </a:r>
            <a:r>
              <a:rPr lang="en-US" altLang="zh-CN" dirty="0"/>
              <a:t>V</a:t>
            </a:r>
            <a:r>
              <a:rPr lang="zh-CN" altLang="en-US" dirty="0"/>
              <a:t>分量。）图像数据中</a:t>
            </a:r>
            <a:r>
              <a:rPr lang="en-US" altLang="zh-CN" dirty="0"/>
              <a:t>YUV</a:t>
            </a:r>
            <a:r>
              <a:rPr lang="zh-CN" altLang="en-US" dirty="0"/>
              <a:t>分量排列顺序如下：</a:t>
            </a:r>
            <a:br>
              <a:rPr lang="zh-CN" altLang="en-US" dirty="0"/>
            </a:br>
            <a:r>
              <a:rPr lang="en-US" altLang="zh-CN" dirty="0">
                <a:solidFill>
                  <a:srgbClr val="FF0000"/>
                </a:solidFill>
              </a:rPr>
              <a:t>Y0</a:t>
            </a:r>
            <a:r>
              <a:rPr lang="en-US" altLang="zh-CN" dirty="0"/>
              <a:t> U0 </a:t>
            </a:r>
            <a:r>
              <a:rPr lang="en-US" altLang="zh-CN" dirty="0">
                <a:solidFill>
                  <a:srgbClr val="FF0000"/>
                </a:solidFill>
              </a:rPr>
              <a:t>Y1</a:t>
            </a:r>
            <a:r>
              <a:rPr lang="en-US" altLang="zh-CN" dirty="0"/>
              <a:t> V0    </a:t>
            </a:r>
            <a:r>
              <a:rPr lang="en-US" altLang="zh-CN" dirty="0">
                <a:solidFill>
                  <a:srgbClr val="FF0000"/>
                </a:solidFill>
              </a:rPr>
              <a:t>Y2</a:t>
            </a:r>
            <a:r>
              <a:rPr lang="en-US" altLang="zh-CN" dirty="0"/>
              <a:t> U2 </a:t>
            </a:r>
            <a:r>
              <a:rPr lang="en-US" altLang="zh-CN" dirty="0">
                <a:solidFill>
                  <a:srgbClr val="FF0000"/>
                </a:solidFill>
              </a:rPr>
              <a:t>Y3</a:t>
            </a:r>
            <a:r>
              <a:rPr lang="en-US" altLang="zh-CN" dirty="0"/>
              <a:t> V2 </a:t>
            </a:r>
            <a:r>
              <a:rPr lang="en-US" altLang="zh-CN" dirty="0" smtClean="0"/>
              <a:t>…</a:t>
            </a:r>
          </a:p>
          <a:p>
            <a:endParaRPr lang="en-US" altLang="zh-CN" dirty="0"/>
          </a:p>
          <a:p>
            <a:r>
              <a:rPr lang="en-US" altLang="zh-CN" dirty="0" smtClean="0"/>
              <a:t>YVYU</a:t>
            </a:r>
            <a:r>
              <a:rPr lang="zh-CN" altLang="en-US" dirty="0"/>
              <a:t>格式跟</a:t>
            </a:r>
            <a:r>
              <a:rPr lang="en-US" altLang="zh-CN" dirty="0"/>
              <a:t>YUY2</a:t>
            </a:r>
            <a:r>
              <a:rPr lang="zh-CN" altLang="en-US" dirty="0"/>
              <a:t>类似，只是图像数据中</a:t>
            </a:r>
            <a:r>
              <a:rPr lang="en-US" altLang="zh-CN" dirty="0"/>
              <a:t>YUV</a:t>
            </a:r>
            <a:r>
              <a:rPr lang="zh-CN" altLang="en-US" dirty="0"/>
              <a:t>分量的排列顺序有所不同：</a:t>
            </a:r>
            <a:br>
              <a:rPr lang="zh-CN" altLang="en-US" dirty="0"/>
            </a:br>
            <a:r>
              <a:rPr lang="en-US" altLang="zh-CN" dirty="0">
                <a:solidFill>
                  <a:srgbClr val="FF0000"/>
                </a:solidFill>
              </a:rPr>
              <a:t>Y0</a:t>
            </a:r>
            <a:r>
              <a:rPr lang="en-US" altLang="zh-CN" dirty="0"/>
              <a:t> V0 </a:t>
            </a:r>
            <a:r>
              <a:rPr lang="en-US" altLang="zh-CN" dirty="0">
                <a:solidFill>
                  <a:srgbClr val="FF0000"/>
                </a:solidFill>
              </a:rPr>
              <a:t>Y1</a:t>
            </a:r>
            <a:r>
              <a:rPr lang="en-US" altLang="zh-CN" dirty="0"/>
              <a:t> U0    </a:t>
            </a:r>
            <a:r>
              <a:rPr lang="en-US" altLang="zh-CN" dirty="0">
                <a:solidFill>
                  <a:srgbClr val="FF0000"/>
                </a:solidFill>
              </a:rPr>
              <a:t>Y2 </a:t>
            </a:r>
            <a:r>
              <a:rPr lang="en-US" altLang="zh-CN" dirty="0"/>
              <a:t>V2 </a:t>
            </a:r>
            <a:r>
              <a:rPr lang="en-US" altLang="zh-CN" dirty="0">
                <a:solidFill>
                  <a:srgbClr val="FF0000"/>
                </a:solidFill>
              </a:rPr>
              <a:t>Y3</a:t>
            </a:r>
            <a:r>
              <a:rPr lang="en-US" altLang="zh-CN" dirty="0"/>
              <a:t> U2 </a:t>
            </a:r>
            <a:r>
              <a:rPr lang="en-US" altLang="zh-CN" dirty="0" smtClean="0"/>
              <a:t>…</a:t>
            </a:r>
            <a:endParaRPr lang="en-US" altLang="zh-CN" dirty="0"/>
          </a:p>
          <a:p>
            <a:endParaRPr lang="en-US" altLang="zh-CN" dirty="0" smtClean="0"/>
          </a:p>
          <a:p>
            <a:r>
              <a:rPr lang="en-US" altLang="zh-CN" dirty="0" smtClean="0"/>
              <a:t>UYVY</a:t>
            </a:r>
            <a:r>
              <a:rPr lang="zh-CN" altLang="en-US" dirty="0"/>
              <a:t>格式跟</a:t>
            </a:r>
            <a:r>
              <a:rPr lang="en-US" altLang="zh-CN" dirty="0"/>
              <a:t>YUY2</a:t>
            </a:r>
            <a:r>
              <a:rPr lang="zh-CN" altLang="en-US" dirty="0"/>
              <a:t>类似，只是图像数据中</a:t>
            </a:r>
            <a:r>
              <a:rPr lang="en-US" altLang="zh-CN" dirty="0"/>
              <a:t>YUV</a:t>
            </a:r>
            <a:r>
              <a:rPr lang="zh-CN" altLang="en-US" dirty="0"/>
              <a:t>分量的排列顺序有所不同：</a:t>
            </a:r>
            <a:br>
              <a:rPr lang="zh-CN" altLang="en-US" dirty="0"/>
            </a:br>
            <a:r>
              <a:rPr lang="en-US" altLang="zh-CN" dirty="0"/>
              <a:t>U0 </a:t>
            </a:r>
            <a:r>
              <a:rPr lang="en-US" altLang="zh-CN" dirty="0">
                <a:solidFill>
                  <a:srgbClr val="FF0000"/>
                </a:solidFill>
              </a:rPr>
              <a:t>Y0</a:t>
            </a:r>
            <a:r>
              <a:rPr lang="en-US" altLang="zh-CN" dirty="0"/>
              <a:t> V0 </a:t>
            </a:r>
            <a:r>
              <a:rPr lang="en-US" altLang="zh-CN" dirty="0">
                <a:solidFill>
                  <a:srgbClr val="FF0000"/>
                </a:solidFill>
              </a:rPr>
              <a:t>Y1</a:t>
            </a:r>
            <a:r>
              <a:rPr lang="en-US" altLang="zh-CN" dirty="0"/>
              <a:t>    U2 </a:t>
            </a:r>
            <a:r>
              <a:rPr lang="en-US" altLang="zh-CN" dirty="0">
                <a:solidFill>
                  <a:srgbClr val="FF0000"/>
                </a:solidFill>
              </a:rPr>
              <a:t>Y2</a:t>
            </a:r>
            <a:r>
              <a:rPr lang="en-US" altLang="zh-CN" dirty="0"/>
              <a:t> V2 </a:t>
            </a:r>
            <a:r>
              <a:rPr lang="en-US" altLang="zh-CN" dirty="0">
                <a:solidFill>
                  <a:srgbClr val="FF0000"/>
                </a:solidFill>
              </a:rPr>
              <a:t>Y3</a:t>
            </a:r>
            <a:r>
              <a:rPr lang="en-US" altLang="zh-CN" dirty="0"/>
              <a:t> </a:t>
            </a:r>
            <a:r>
              <a:rPr lang="en-US" altLang="zh-CN" dirty="0" smtClean="0"/>
              <a:t>…</a:t>
            </a:r>
          </a:p>
          <a:p>
            <a:endParaRPr lang="en-US" altLang="zh-CN" dirty="0"/>
          </a:p>
          <a:p>
            <a:endParaRPr lang="zh-CN" altLang="en-US" dirty="0"/>
          </a:p>
          <a:p>
            <a:endParaRPr lang="zh-CN" altLang="en-US" dirty="0"/>
          </a:p>
        </p:txBody>
      </p:sp>
    </p:spTree>
    <p:extLst>
      <p:ext uri="{BB962C8B-B14F-4D97-AF65-F5344CB8AC3E}">
        <p14:creationId xmlns:p14="http://schemas.microsoft.com/office/powerpoint/2010/main" val="3841359524"/>
      </p:ext>
    </p:extLst>
  </p:cSld>
  <p:clrMapOvr>
    <a:masterClrMapping/>
  </p:clrMapOvr>
  <p:transition spd="slow">
    <p:pull/>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75656" y="332656"/>
            <a:ext cx="6736712" cy="854968"/>
          </a:xfrm>
        </p:spPr>
        <p:txBody>
          <a:bodyPr/>
          <a:lstStyle/>
          <a:p>
            <a:r>
              <a:rPr lang="en-US" altLang="zh-CN" dirty="0" smtClean="0"/>
              <a:t>Audio/video codec</a:t>
            </a:r>
            <a:endParaRPr lang="zh-CN" altLang="en-US" dirty="0"/>
          </a:p>
        </p:txBody>
      </p:sp>
      <p:sp>
        <p:nvSpPr>
          <p:cNvPr id="3" name="日期占位符 2"/>
          <p:cNvSpPr>
            <a:spLocks noGrp="1"/>
          </p:cNvSpPr>
          <p:nvPr>
            <p:ph type="dt" sz="half" idx="10"/>
          </p:nvPr>
        </p:nvSpPr>
        <p:spPr/>
        <p:txBody>
          <a:bodyPr/>
          <a:lstStyle/>
          <a:p>
            <a:fld id="{E3127EC2-47FB-48A1-8644-C8A81DDAA119}" type="datetime4">
              <a:rPr lang="en-US" smtClean="0"/>
              <a:pPr/>
              <a:t>April 22, 2015</a:t>
            </a:fld>
            <a:endParaRPr lang="en-US"/>
          </a:p>
        </p:txBody>
      </p:sp>
      <p:sp>
        <p:nvSpPr>
          <p:cNvPr id="4" name="页脚占位符 3"/>
          <p:cNvSpPr>
            <a:spLocks noGrp="1"/>
          </p:cNvSpPr>
          <p:nvPr>
            <p:ph type="ftr" sz="quarter" idx="11"/>
          </p:nvPr>
        </p:nvSpPr>
        <p:spPr/>
        <p:txBody>
          <a:bodyPr/>
          <a:lstStyle/>
          <a:p>
            <a:endParaRPr lang="en-US" dirty="0"/>
          </a:p>
        </p:txBody>
      </p:sp>
      <p:sp>
        <p:nvSpPr>
          <p:cNvPr id="5" name="灯片编号占位符 4"/>
          <p:cNvSpPr>
            <a:spLocks noGrp="1"/>
          </p:cNvSpPr>
          <p:nvPr>
            <p:ph type="sldNum" sz="quarter" idx="12"/>
          </p:nvPr>
        </p:nvSpPr>
        <p:spPr/>
        <p:txBody>
          <a:bodyPr/>
          <a:lstStyle/>
          <a:p>
            <a:fld id="{8B37D5FE-740C-46F5-801A-FA5477D9711F}" type="slidenum">
              <a:rPr lang="en-US" smtClean="0"/>
              <a:pPr/>
              <a:t>15</a:t>
            </a:fld>
            <a:endParaRPr lang="en-US"/>
          </a:p>
        </p:txBody>
      </p:sp>
      <p:sp>
        <p:nvSpPr>
          <p:cNvPr id="7" name="标题 1"/>
          <p:cNvSpPr txBox="1">
            <a:spLocks/>
          </p:cNvSpPr>
          <p:nvPr/>
        </p:nvSpPr>
        <p:spPr>
          <a:xfrm>
            <a:off x="2195736" y="1052736"/>
            <a:ext cx="4320480" cy="566936"/>
          </a:xfrm>
          <a:prstGeom prst="rect">
            <a:avLst/>
          </a:prstGeom>
        </p:spPr>
        <p:txBody>
          <a:bodyPr vert="horz" lIns="91440" tIns="45720" rIns="91440" bIns="45720" rtlCol="0" anchor="b">
            <a:normAutofit fontScale="70000" lnSpcReduction="20000"/>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ltLang="zh-CN" sz="2800" dirty="0" smtClean="0">
                <a:solidFill>
                  <a:srgbClr val="FF0000"/>
                </a:solidFill>
              </a:rPr>
              <a:t>         How YUV store?(continued 4)</a:t>
            </a:r>
            <a:endParaRPr lang="zh-CN" altLang="en-US" sz="2800" dirty="0">
              <a:solidFill>
                <a:srgbClr val="FF0000"/>
              </a:solidFill>
            </a:endParaRPr>
          </a:p>
        </p:txBody>
      </p:sp>
      <p:pic>
        <p:nvPicPr>
          <p:cNvPr id="9" name="Picture 3" descr="E:\20140313124627-166307970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3482" y="1844824"/>
            <a:ext cx="7253211" cy="41465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0361721"/>
      </p:ext>
    </p:extLst>
  </p:cSld>
  <p:clrMapOvr>
    <a:masterClrMapping/>
  </p:clrMapOvr>
  <p:transition spd="slow">
    <p:pull/>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75656" y="332656"/>
            <a:ext cx="6736712" cy="854968"/>
          </a:xfrm>
        </p:spPr>
        <p:txBody>
          <a:bodyPr/>
          <a:lstStyle/>
          <a:p>
            <a:r>
              <a:rPr lang="en-US" altLang="zh-CN" dirty="0" smtClean="0"/>
              <a:t>Audio/video codec</a:t>
            </a:r>
            <a:endParaRPr lang="zh-CN" altLang="en-US" dirty="0"/>
          </a:p>
        </p:txBody>
      </p:sp>
      <p:sp>
        <p:nvSpPr>
          <p:cNvPr id="3" name="日期占位符 2"/>
          <p:cNvSpPr>
            <a:spLocks noGrp="1"/>
          </p:cNvSpPr>
          <p:nvPr>
            <p:ph type="dt" sz="half" idx="10"/>
          </p:nvPr>
        </p:nvSpPr>
        <p:spPr/>
        <p:txBody>
          <a:bodyPr/>
          <a:lstStyle/>
          <a:p>
            <a:fld id="{E3127EC2-47FB-48A1-8644-C8A81DDAA119}" type="datetime4">
              <a:rPr lang="en-US" smtClean="0"/>
              <a:pPr/>
              <a:t>April 22, 2015</a:t>
            </a:fld>
            <a:endParaRPr lang="en-US"/>
          </a:p>
        </p:txBody>
      </p:sp>
      <p:sp>
        <p:nvSpPr>
          <p:cNvPr id="4" name="页脚占位符 3"/>
          <p:cNvSpPr>
            <a:spLocks noGrp="1"/>
          </p:cNvSpPr>
          <p:nvPr>
            <p:ph type="ftr" sz="quarter" idx="11"/>
          </p:nvPr>
        </p:nvSpPr>
        <p:spPr/>
        <p:txBody>
          <a:bodyPr/>
          <a:lstStyle/>
          <a:p>
            <a:endParaRPr lang="en-US" dirty="0"/>
          </a:p>
        </p:txBody>
      </p:sp>
      <p:sp>
        <p:nvSpPr>
          <p:cNvPr id="5" name="灯片编号占位符 4"/>
          <p:cNvSpPr>
            <a:spLocks noGrp="1"/>
          </p:cNvSpPr>
          <p:nvPr>
            <p:ph type="sldNum" sz="quarter" idx="12"/>
          </p:nvPr>
        </p:nvSpPr>
        <p:spPr/>
        <p:txBody>
          <a:bodyPr/>
          <a:lstStyle/>
          <a:p>
            <a:fld id="{8B37D5FE-740C-46F5-801A-FA5477D9711F}" type="slidenum">
              <a:rPr lang="en-US" smtClean="0"/>
              <a:pPr/>
              <a:t>16</a:t>
            </a:fld>
            <a:endParaRPr lang="en-US"/>
          </a:p>
        </p:txBody>
      </p:sp>
      <p:sp>
        <p:nvSpPr>
          <p:cNvPr id="7" name="标题 1"/>
          <p:cNvSpPr txBox="1">
            <a:spLocks/>
          </p:cNvSpPr>
          <p:nvPr/>
        </p:nvSpPr>
        <p:spPr>
          <a:xfrm>
            <a:off x="2195736" y="1052736"/>
            <a:ext cx="4320480" cy="566936"/>
          </a:xfrm>
          <a:prstGeom prst="rect">
            <a:avLst/>
          </a:prstGeom>
        </p:spPr>
        <p:txBody>
          <a:bodyPr vert="horz" lIns="91440" tIns="45720" rIns="91440" bIns="45720" rtlCol="0" anchor="b">
            <a:normAutofit fontScale="70000" lnSpcReduction="20000"/>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ltLang="zh-CN" sz="2800" dirty="0" smtClean="0">
                <a:solidFill>
                  <a:srgbClr val="FF0000"/>
                </a:solidFill>
              </a:rPr>
              <a:t>         How YUV store?(continued </a:t>
            </a:r>
            <a:r>
              <a:rPr lang="en-US" altLang="zh-CN" sz="2800" dirty="0">
                <a:solidFill>
                  <a:srgbClr val="FF0000"/>
                </a:solidFill>
              </a:rPr>
              <a:t>5</a:t>
            </a:r>
            <a:r>
              <a:rPr lang="en-US" altLang="zh-CN" sz="2800" dirty="0" smtClean="0">
                <a:solidFill>
                  <a:srgbClr val="FF0000"/>
                </a:solidFill>
              </a:rPr>
              <a:t>)</a:t>
            </a:r>
            <a:endParaRPr lang="zh-CN" altLang="en-US" sz="2800" dirty="0">
              <a:solidFill>
                <a:srgbClr val="FF0000"/>
              </a:solidFill>
            </a:endParaRPr>
          </a:p>
        </p:txBody>
      </p:sp>
      <p:pic>
        <p:nvPicPr>
          <p:cNvPr id="2050" name="Picture 2" descr="E:\YUV.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584" y="3804141"/>
            <a:ext cx="7344816" cy="2065310"/>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p:cNvSpPr/>
          <p:nvPr/>
        </p:nvSpPr>
        <p:spPr>
          <a:xfrm>
            <a:off x="899592" y="1772816"/>
            <a:ext cx="7200800" cy="2031325"/>
          </a:xfrm>
          <a:prstGeom prst="rect">
            <a:avLst/>
          </a:prstGeom>
        </p:spPr>
        <p:txBody>
          <a:bodyPr wrap="square">
            <a:spAutoFit/>
          </a:bodyPr>
          <a:lstStyle/>
          <a:p>
            <a:r>
              <a:rPr lang="en-US" altLang="zh-CN" dirty="0"/>
              <a:t>YUV411</a:t>
            </a:r>
            <a:r>
              <a:rPr lang="zh-CN" altLang="en-US" dirty="0"/>
              <a:t>、</a:t>
            </a:r>
            <a:r>
              <a:rPr lang="en-US" altLang="zh-CN" dirty="0"/>
              <a:t>YUV420</a:t>
            </a:r>
            <a:r>
              <a:rPr lang="zh-CN" altLang="en-US" dirty="0"/>
              <a:t>格式多见于</a:t>
            </a:r>
            <a:r>
              <a:rPr lang="en-US" altLang="zh-CN" dirty="0"/>
              <a:t>DV</a:t>
            </a:r>
            <a:r>
              <a:rPr lang="zh-CN" altLang="en-US" dirty="0"/>
              <a:t>数据中，前者用于</a:t>
            </a:r>
            <a:r>
              <a:rPr lang="en-US" altLang="zh-CN" dirty="0"/>
              <a:t>NTSC</a:t>
            </a:r>
            <a:r>
              <a:rPr lang="zh-CN" altLang="en-US" dirty="0"/>
              <a:t>制，后者用于</a:t>
            </a:r>
            <a:r>
              <a:rPr lang="en-US" altLang="zh-CN" dirty="0"/>
              <a:t>PAL</a:t>
            </a:r>
            <a:r>
              <a:rPr lang="zh-CN" altLang="en-US" dirty="0"/>
              <a:t>制。</a:t>
            </a:r>
            <a:r>
              <a:rPr lang="en-US" altLang="zh-CN" dirty="0"/>
              <a:t>YUV411</a:t>
            </a:r>
            <a:r>
              <a:rPr lang="zh-CN" altLang="en-US" dirty="0"/>
              <a:t>为每个像素都提取</a:t>
            </a:r>
            <a:r>
              <a:rPr lang="en-US" altLang="zh-CN" dirty="0"/>
              <a:t>Y</a:t>
            </a:r>
            <a:r>
              <a:rPr lang="zh-CN" altLang="en-US" dirty="0"/>
              <a:t>分量，而</a:t>
            </a:r>
            <a:r>
              <a:rPr lang="en-US" altLang="zh-CN" dirty="0"/>
              <a:t>UV</a:t>
            </a:r>
            <a:r>
              <a:rPr lang="zh-CN" altLang="en-US" dirty="0"/>
              <a:t>分量在</a:t>
            </a:r>
            <a:r>
              <a:rPr lang="zh-CN" altLang="en-US" dirty="0" smtClean="0">
                <a:solidFill>
                  <a:srgbClr val="FF0000"/>
                </a:solidFill>
              </a:rPr>
              <a:t>水平</a:t>
            </a:r>
            <a:r>
              <a:rPr lang="zh-CN" altLang="en-US" dirty="0" smtClean="0"/>
              <a:t>方向上</a:t>
            </a:r>
            <a:r>
              <a:rPr lang="zh-CN" altLang="en-US" dirty="0"/>
              <a:t>每</a:t>
            </a:r>
            <a:r>
              <a:rPr lang="en-US" altLang="zh-CN" dirty="0"/>
              <a:t>4</a:t>
            </a:r>
            <a:r>
              <a:rPr lang="zh-CN" altLang="en-US" dirty="0"/>
              <a:t>个像素采样一次</a:t>
            </a:r>
            <a:r>
              <a:rPr lang="zh-CN" altLang="en-US" dirty="0" smtClean="0"/>
              <a:t>。</a:t>
            </a:r>
            <a:endParaRPr lang="en-US" altLang="zh-CN" dirty="0" smtClean="0"/>
          </a:p>
          <a:p>
            <a:endParaRPr lang="en-US" altLang="zh-CN" dirty="0" smtClean="0"/>
          </a:p>
          <a:p>
            <a:r>
              <a:rPr lang="en-US" altLang="zh-CN" dirty="0" smtClean="0"/>
              <a:t>YUV420</a:t>
            </a:r>
            <a:r>
              <a:rPr lang="zh-CN" altLang="en-US" dirty="0"/>
              <a:t>并非</a:t>
            </a:r>
            <a:r>
              <a:rPr lang="en-US" altLang="zh-CN" dirty="0"/>
              <a:t>V</a:t>
            </a:r>
            <a:r>
              <a:rPr lang="zh-CN" altLang="en-US" dirty="0"/>
              <a:t>分量采样为</a:t>
            </a:r>
            <a:r>
              <a:rPr lang="en-US" altLang="zh-CN" dirty="0"/>
              <a:t>0</a:t>
            </a:r>
            <a:r>
              <a:rPr lang="zh-CN" altLang="en-US" dirty="0"/>
              <a:t>，而是跟</a:t>
            </a:r>
            <a:r>
              <a:rPr lang="en-US" altLang="zh-CN" dirty="0"/>
              <a:t>YUV411</a:t>
            </a:r>
            <a:r>
              <a:rPr lang="zh-CN" altLang="en-US" dirty="0"/>
              <a:t>相比，在水平方向上提高一倍色差采样频率，在</a:t>
            </a:r>
            <a:r>
              <a:rPr lang="zh-CN" altLang="en-US" dirty="0">
                <a:solidFill>
                  <a:srgbClr val="FF0000"/>
                </a:solidFill>
              </a:rPr>
              <a:t>垂直</a:t>
            </a:r>
            <a:r>
              <a:rPr lang="zh-CN" altLang="en-US" dirty="0"/>
              <a:t>方向上以</a:t>
            </a:r>
            <a:r>
              <a:rPr lang="en-US" altLang="zh-CN" dirty="0"/>
              <a:t>U/V</a:t>
            </a:r>
            <a:r>
              <a:rPr lang="zh-CN" altLang="en-US" dirty="0"/>
              <a:t>间</a:t>
            </a:r>
          </a:p>
          <a:p>
            <a:r>
              <a:rPr lang="zh-CN" altLang="en-US" dirty="0"/>
              <a:t>隔的方式减小一半色差采样</a:t>
            </a:r>
          </a:p>
        </p:txBody>
      </p:sp>
    </p:spTree>
    <p:extLst>
      <p:ext uri="{BB962C8B-B14F-4D97-AF65-F5344CB8AC3E}">
        <p14:creationId xmlns:p14="http://schemas.microsoft.com/office/powerpoint/2010/main" val="85893360"/>
      </p:ext>
    </p:extLst>
  </p:cSld>
  <p:clrMapOvr>
    <a:masterClrMapping/>
  </p:clrMapOvr>
  <p:transition spd="slow">
    <p:pull/>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75656" y="332656"/>
            <a:ext cx="6736712" cy="854968"/>
          </a:xfrm>
        </p:spPr>
        <p:txBody>
          <a:bodyPr/>
          <a:lstStyle/>
          <a:p>
            <a:r>
              <a:rPr lang="en-US" altLang="zh-CN" dirty="0" smtClean="0"/>
              <a:t>Audio/video codec</a:t>
            </a:r>
            <a:endParaRPr lang="zh-CN" altLang="en-US" dirty="0"/>
          </a:p>
        </p:txBody>
      </p:sp>
      <p:sp>
        <p:nvSpPr>
          <p:cNvPr id="3" name="日期占位符 2"/>
          <p:cNvSpPr>
            <a:spLocks noGrp="1"/>
          </p:cNvSpPr>
          <p:nvPr>
            <p:ph type="dt" sz="half" idx="10"/>
          </p:nvPr>
        </p:nvSpPr>
        <p:spPr/>
        <p:txBody>
          <a:bodyPr/>
          <a:lstStyle/>
          <a:p>
            <a:fld id="{E3127EC2-47FB-48A1-8644-C8A81DDAA119}" type="datetime4">
              <a:rPr lang="en-US" smtClean="0"/>
              <a:pPr/>
              <a:t>April 22, 2015</a:t>
            </a:fld>
            <a:endParaRPr lang="en-US"/>
          </a:p>
        </p:txBody>
      </p:sp>
      <p:sp>
        <p:nvSpPr>
          <p:cNvPr id="4" name="页脚占位符 3"/>
          <p:cNvSpPr>
            <a:spLocks noGrp="1"/>
          </p:cNvSpPr>
          <p:nvPr>
            <p:ph type="ftr" sz="quarter" idx="11"/>
          </p:nvPr>
        </p:nvSpPr>
        <p:spPr/>
        <p:txBody>
          <a:bodyPr/>
          <a:lstStyle/>
          <a:p>
            <a:endParaRPr lang="en-US" dirty="0"/>
          </a:p>
        </p:txBody>
      </p:sp>
      <p:sp>
        <p:nvSpPr>
          <p:cNvPr id="5" name="灯片编号占位符 4"/>
          <p:cNvSpPr>
            <a:spLocks noGrp="1"/>
          </p:cNvSpPr>
          <p:nvPr>
            <p:ph type="sldNum" sz="quarter" idx="12"/>
          </p:nvPr>
        </p:nvSpPr>
        <p:spPr/>
        <p:txBody>
          <a:bodyPr/>
          <a:lstStyle/>
          <a:p>
            <a:fld id="{8B37D5FE-740C-46F5-801A-FA5477D9711F}" type="slidenum">
              <a:rPr lang="en-US" smtClean="0"/>
              <a:pPr/>
              <a:t>17</a:t>
            </a:fld>
            <a:endParaRPr lang="en-US"/>
          </a:p>
        </p:txBody>
      </p:sp>
      <p:sp>
        <p:nvSpPr>
          <p:cNvPr id="7" name="标题 1"/>
          <p:cNvSpPr txBox="1">
            <a:spLocks/>
          </p:cNvSpPr>
          <p:nvPr/>
        </p:nvSpPr>
        <p:spPr>
          <a:xfrm>
            <a:off x="1835696" y="1556792"/>
            <a:ext cx="5688632" cy="2952328"/>
          </a:xfrm>
          <a:prstGeom prst="rect">
            <a:avLst/>
          </a:prstGeom>
        </p:spPr>
        <p:txBody>
          <a:bodyPr vert="horz" lIns="91440" tIns="45720" rIns="91440" bIns="45720" rtlCol="0" anchor="b">
            <a:normAutofit fontScale="25000" lnSpcReduction="20000"/>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ltLang="zh-CN" sz="2800" dirty="0" smtClean="0">
                <a:solidFill>
                  <a:srgbClr val="FF0000"/>
                </a:solidFill>
              </a:rPr>
              <a:t>         </a:t>
            </a:r>
            <a:r>
              <a:rPr lang="en-US" altLang="zh-CN" sz="9600" dirty="0" smtClean="0">
                <a:solidFill>
                  <a:srgbClr val="FF0000"/>
                </a:solidFill>
              </a:rPr>
              <a:t>Question: </a:t>
            </a:r>
          </a:p>
          <a:p>
            <a:r>
              <a:rPr lang="en-US" altLang="zh-CN" sz="9600" dirty="0" smtClean="0">
                <a:solidFill>
                  <a:srgbClr val="FF0000"/>
                </a:solidFill>
              </a:rPr>
              <a:t>If picture Width of picture is 320 and height is 240</a:t>
            </a:r>
          </a:p>
          <a:p>
            <a:endParaRPr lang="en-US" altLang="zh-CN" sz="9600" dirty="0" smtClean="0">
              <a:solidFill>
                <a:srgbClr val="FF0000"/>
              </a:solidFill>
            </a:endParaRPr>
          </a:p>
          <a:p>
            <a:r>
              <a:rPr lang="en-US" altLang="zh-CN" sz="9600" dirty="0" smtClean="0">
                <a:solidFill>
                  <a:srgbClr val="FF0000"/>
                </a:solidFill>
              </a:rPr>
              <a:t>1 one RGB24 frame’s size in byte?</a:t>
            </a:r>
          </a:p>
          <a:p>
            <a:endParaRPr lang="en-US" altLang="zh-CN" sz="9600" dirty="0" smtClean="0">
              <a:solidFill>
                <a:srgbClr val="FF0000"/>
              </a:solidFill>
            </a:endParaRPr>
          </a:p>
          <a:p>
            <a:r>
              <a:rPr lang="en-US" altLang="zh-CN" sz="9600" dirty="0" smtClean="0">
                <a:solidFill>
                  <a:srgbClr val="FF0000"/>
                </a:solidFill>
              </a:rPr>
              <a:t>2 one YUY2 frame’s size?</a:t>
            </a:r>
          </a:p>
          <a:p>
            <a:endParaRPr lang="en-US" altLang="zh-CN" sz="9600" dirty="0">
              <a:solidFill>
                <a:srgbClr val="FF0000"/>
              </a:solidFill>
            </a:endParaRPr>
          </a:p>
          <a:p>
            <a:r>
              <a:rPr lang="en-US" altLang="zh-CN" sz="9600" dirty="0" smtClean="0">
                <a:solidFill>
                  <a:srgbClr val="FF0000"/>
                </a:solidFill>
              </a:rPr>
              <a:t>3 one YUV420P frame’s size?</a:t>
            </a:r>
          </a:p>
        </p:txBody>
      </p:sp>
      <p:sp>
        <p:nvSpPr>
          <p:cNvPr id="8" name="标题 1"/>
          <p:cNvSpPr txBox="1">
            <a:spLocks/>
          </p:cNvSpPr>
          <p:nvPr/>
        </p:nvSpPr>
        <p:spPr>
          <a:xfrm>
            <a:off x="6876256" y="2428776"/>
            <a:ext cx="1728192" cy="2088232"/>
          </a:xfrm>
          <a:prstGeom prst="rect">
            <a:avLst/>
          </a:prstGeom>
        </p:spPr>
        <p:txBody>
          <a:bodyPr vert="horz" lIns="91440" tIns="45720" rIns="91440" bIns="45720" rtlCol="0" anchor="b">
            <a:norm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ltLang="zh-CN" sz="2000" dirty="0" smtClean="0">
                <a:solidFill>
                  <a:srgbClr val="00B050"/>
                </a:solidFill>
              </a:rPr>
              <a:t>320x240x3</a:t>
            </a:r>
          </a:p>
          <a:p>
            <a:endParaRPr lang="en-US" altLang="zh-CN" sz="2000" dirty="0" smtClean="0">
              <a:solidFill>
                <a:srgbClr val="00B050"/>
              </a:solidFill>
            </a:endParaRPr>
          </a:p>
          <a:p>
            <a:r>
              <a:rPr lang="en-US" altLang="zh-CN" sz="2000" dirty="0" smtClean="0">
                <a:solidFill>
                  <a:srgbClr val="00B050"/>
                </a:solidFill>
              </a:rPr>
              <a:t>320x240x2</a:t>
            </a:r>
          </a:p>
          <a:p>
            <a:endParaRPr lang="en-US" altLang="zh-CN" sz="2000" dirty="0" smtClean="0">
              <a:solidFill>
                <a:srgbClr val="00B050"/>
              </a:solidFill>
            </a:endParaRPr>
          </a:p>
          <a:p>
            <a:r>
              <a:rPr lang="en-US" altLang="zh-CN" sz="2000" dirty="0" smtClean="0">
                <a:solidFill>
                  <a:srgbClr val="00B050"/>
                </a:solidFill>
              </a:rPr>
              <a:t>320x240x3/2</a:t>
            </a:r>
          </a:p>
        </p:txBody>
      </p:sp>
    </p:spTree>
    <p:extLst>
      <p:ext uri="{BB962C8B-B14F-4D97-AF65-F5344CB8AC3E}">
        <p14:creationId xmlns:p14="http://schemas.microsoft.com/office/powerpoint/2010/main" val="3335710735"/>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75656" y="332656"/>
            <a:ext cx="6736712" cy="854968"/>
          </a:xfrm>
        </p:spPr>
        <p:txBody>
          <a:bodyPr/>
          <a:lstStyle/>
          <a:p>
            <a:r>
              <a:rPr lang="en-US" altLang="zh-CN" dirty="0" smtClean="0"/>
              <a:t>Audio/video codec</a:t>
            </a:r>
            <a:endParaRPr lang="zh-CN" altLang="en-US" dirty="0"/>
          </a:p>
        </p:txBody>
      </p:sp>
      <p:sp>
        <p:nvSpPr>
          <p:cNvPr id="3" name="日期占位符 2"/>
          <p:cNvSpPr>
            <a:spLocks noGrp="1"/>
          </p:cNvSpPr>
          <p:nvPr>
            <p:ph type="dt" sz="half" idx="10"/>
          </p:nvPr>
        </p:nvSpPr>
        <p:spPr/>
        <p:txBody>
          <a:bodyPr/>
          <a:lstStyle/>
          <a:p>
            <a:fld id="{E3127EC2-47FB-48A1-8644-C8A81DDAA119}" type="datetime4">
              <a:rPr lang="en-US" smtClean="0"/>
              <a:pPr/>
              <a:t>April 22, 2015</a:t>
            </a:fld>
            <a:endParaRPr lang="en-US"/>
          </a:p>
        </p:txBody>
      </p:sp>
      <p:sp>
        <p:nvSpPr>
          <p:cNvPr id="4" name="页脚占位符 3"/>
          <p:cNvSpPr>
            <a:spLocks noGrp="1"/>
          </p:cNvSpPr>
          <p:nvPr>
            <p:ph type="ftr" sz="quarter" idx="11"/>
          </p:nvPr>
        </p:nvSpPr>
        <p:spPr/>
        <p:txBody>
          <a:bodyPr/>
          <a:lstStyle/>
          <a:p>
            <a:endParaRPr lang="en-US" dirty="0"/>
          </a:p>
        </p:txBody>
      </p:sp>
      <p:sp>
        <p:nvSpPr>
          <p:cNvPr id="5" name="灯片编号占位符 4"/>
          <p:cNvSpPr>
            <a:spLocks noGrp="1"/>
          </p:cNvSpPr>
          <p:nvPr>
            <p:ph type="sldNum" sz="quarter" idx="12"/>
          </p:nvPr>
        </p:nvSpPr>
        <p:spPr/>
        <p:txBody>
          <a:bodyPr/>
          <a:lstStyle/>
          <a:p>
            <a:fld id="{8B37D5FE-740C-46F5-801A-FA5477D9711F}" type="slidenum">
              <a:rPr lang="en-US" smtClean="0"/>
              <a:pPr/>
              <a:t>18</a:t>
            </a:fld>
            <a:endParaRPr lang="en-US"/>
          </a:p>
        </p:txBody>
      </p:sp>
      <p:sp>
        <p:nvSpPr>
          <p:cNvPr id="7" name="标题 1"/>
          <p:cNvSpPr txBox="1">
            <a:spLocks/>
          </p:cNvSpPr>
          <p:nvPr/>
        </p:nvSpPr>
        <p:spPr>
          <a:xfrm>
            <a:off x="2195736" y="1280716"/>
            <a:ext cx="4320480" cy="566936"/>
          </a:xfrm>
          <a:prstGeom prst="rect">
            <a:avLst/>
          </a:prstGeom>
        </p:spPr>
        <p:txBody>
          <a:bodyPr vert="horz" lIns="91440" tIns="45720" rIns="91440" bIns="45720" rtlCol="0" anchor="b">
            <a:normAutofit fontScale="92500"/>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ltLang="zh-CN" sz="2800" dirty="0" smtClean="0">
                <a:solidFill>
                  <a:srgbClr val="FF0000"/>
                </a:solidFill>
              </a:rPr>
              <a:t>Different Chroma picture</a:t>
            </a:r>
            <a:endParaRPr lang="zh-CN" altLang="en-US" sz="2800" dirty="0">
              <a:solidFill>
                <a:srgbClr val="FF0000"/>
              </a:solidFill>
            </a:endParaRPr>
          </a:p>
        </p:txBody>
      </p:sp>
      <p:pic>
        <p:nvPicPr>
          <p:cNvPr id="1026" name="Picture 2" descr="D:\Archive\doc\video\RGB_YUV\chroma.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75382" y="1868116"/>
            <a:ext cx="5561188" cy="33283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7637411"/>
      </p:ext>
    </p:extLst>
  </p:cSld>
  <p:clrMapOvr>
    <a:masterClrMapping/>
  </p:clrMapOvr>
  <p:transition spd="slow">
    <p:pull/>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75656" y="332656"/>
            <a:ext cx="6736712" cy="854968"/>
          </a:xfrm>
        </p:spPr>
        <p:txBody>
          <a:bodyPr/>
          <a:lstStyle/>
          <a:p>
            <a:r>
              <a:rPr lang="en-US" altLang="zh-CN" dirty="0" smtClean="0"/>
              <a:t>Audio/video codec</a:t>
            </a:r>
            <a:endParaRPr lang="zh-CN" altLang="en-US" dirty="0"/>
          </a:p>
        </p:txBody>
      </p:sp>
      <p:sp>
        <p:nvSpPr>
          <p:cNvPr id="3" name="日期占位符 2"/>
          <p:cNvSpPr>
            <a:spLocks noGrp="1"/>
          </p:cNvSpPr>
          <p:nvPr>
            <p:ph type="dt" sz="half" idx="10"/>
          </p:nvPr>
        </p:nvSpPr>
        <p:spPr/>
        <p:txBody>
          <a:bodyPr/>
          <a:lstStyle/>
          <a:p>
            <a:fld id="{E3127EC2-47FB-48A1-8644-C8A81DDAA119}" type="datetime4">
              <a:rPr lang="en-US" smtClean="0"/>
              <a:pPr/>
              <a:t>April 22, 2015</a:t>
            </a:fld>
            <a:endParaRPr lang="en-US"/>
          </a:p>
        </p:txBody>
      </p:sp>
      <p:sp>
        <p:nvSpPr>
          <p:cNvPr id="4" name="页脚占位符 3"/>
          <p:cNvSpPr>
            <a:spLocks noGrp="1"/>
          </p:cNvSpPr>
          <p:nvPr>
            <p:ph type="ftr" sz="quarter" idx="11"/>
          </p:nvPr>
        </p:nvSpPr>
        <p:spPr/>
        <p:txBody>
          <a:bodyPr/>
          <a:lstStyle/>
          <a:p>
            <a:endParaRPr lang="en-US" dirty="0"/>
          </a:p>
        </p:txBody>
      </p:sp>
      <p:sp>
        <p:nvSpPr>
          <p:cNvPr id="5" name="灯片编号占位符 4"/>
          <p:cNvSpPr>
            <a:spLocks noGrp="1"/>
          </p:cNvSpPr>
          <p:nvPr>
            <p:ph type="sldNum" sz="quarter" idx="12"/>
          </p:nvPr>
        </p:nvSpPr>
        <p:spPr/>
        <p:txBody>
          <a:bodyPr/>
          <a:lstStyle/>
          <a:p>
            <a:fld id="{8B37D5FE-740C-46F5-801A-FA5477D9711F}" type="slidenum">
              <a:rPr lang="en-US" smtClean="0"/>
              <a:pPr/>
              <a:t>19</a:t>
            </a:fld>
            <a:endParaRPr lang="en-US"/>
          </a:p>
        </p:txBody>
      </p:sp>
      <p:sp>
        <p:nvSpPr>
          <p:cNvPr id="7" name="标题 1"/>
          <p:cNvSpPr txBox="1">
            <a:spLocks/>
          </p:cNvSpPr>
          <p:nvPr/>
        </p:nvSpPr>
        <p:spPr>
          <a:xfrm>
            <a:off x="2195736" y="1280716"/>
            <a:ext cx="4320480" cy="566936"/>
          </a:xfrm>
          <a:prstGeom prst="rect">
            <a:avLst/>
          </a:prstGeom>
        </p:spPr>
        <p:txBody>
          <a:bodyPr vert="horz" lIns="91440" tIns="45720" rIns="91440" bIns="45720" rtlCol="0" anchor="b">
            <a:normAutofit fontScale="92500"/>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ltLang="zh-CN" sz="2800" dirty="0" err="1">
                <a:solidFill>
                  <a:srgbClr val="FF0000"/>
                </a:solidFill>
              </a:rPr>
              <a:t>knowledgement</a:t>
            </a:r>
            <a:r>
              <a:rPr lang="en-US" altLang="zh-CN" sz="2800" dirty="0">
                <a:solidFill>
                  <a:srgbClr val="FF0000"/>
                </a:solidFill>
              </a:rPr>
              <a:t> </a:t>
            </a:r>
            <a:r>
              <a:rPr lang="en-US" altLang="zh-CN" sz="2800" dirty="0" smtClean="0">
                <a:solidFill>
                  <a:srgbClr val="FF0000"/>
                </a:solidFill>
              </a:rPr>
              <a:t>of sound</a:t>
            </a:r>
            <a:endParaRPr lang="zh-CN" altLang="en-US" sz="2800" dirty="0">
              <a:solidFill>
                <a:srgbClr val="FF0000"/>
              </a:solidFill>
            </a:endParaRPr>
          </a:p>
        </p:txBody>
      </p:sp>
      <p:sp>
        <p:nvSpPr>
          <p:cNvPr id="10" name="标题 1"/>
          <p:cNvSpPr txBox="1">
            <a:spLocks/>
          </p:cNvSpPr>
          <p:nvPr/>
        </p:nvSpPr>
        <p:spPr>
          <a:xfrm>
            <a:off x="1043608" y="1847652"/>
            <a:ext cx="5688632" cy="2952328"/>
          </a:xfrm>
          <a:prstGeom prst="rect">
            <a:avLst/>
          </a:prstGeom>
        </p:spPr>
        <p:txBody>
          <a:bodyPr vert="horz" lIns="91440" tIns="45720" rIns="91440" bIns="45720" rtlCol="0" anchor="b">
            <a:no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CN" altLang="en-US" sz="1600" dirty="0" smtClean="0">
                <a:solidFill>
                  <a:srgbClr val="FF0000"/>
                </a:solidFill>
              </a:rPr>
              <a:t>       </a:t>
            </a:r>
            <a:r>
              <a:rPr lang="zh-CN" altLang="en-US" sz="1600" dirty="0" smtClean="0">
                <a:solidFill>
                  <a:schemeClr val="tx2"/>
                </a:solidFill>
              </a:rPr>
              <a:t>声音</a:t>
            </a:r>
            <a:r>
              <a:rPr lang="zh-CN" altLang="en-US" sz="1600" dirty="0">
                <a:solidFill>
                  <a:schemeClr val="tx2"/>
                </a:solidFill>
              </a:rPr>
              <a:t>就是振动。当声音改变了鼓膜上空气的压力时，</a:t>
            </a:r>
            <a:r>
              <a:rPr lang="zh-CN" altLang="en-US" sz="1600" dirty="0" smtClean="0">
                <a:solidFill>
                  <a:schemeClr val="tx2"/>
                </a:solidFill>
              </a:rPr>
              <a:t>我们</a:t>
            </a:r>
            <a:r>
              <a:rPr lang="zh-CN" altLang="en-US" sz="1600" dirty="0">
                <a:solidFill>
                  <a:schemeClr val="tx2"/>
                </a:solidFill>
              </a:rPr>
              <a:t>就感觉到了</a:t>
            </a:r>
            <a:r>
              <a:rPr lang="zh-CN" altLang="en-US" sz="1600" dirty="0" smtClean="0">
                <a:solidFill>
                  <a:schemeClr val="tx2"/>
                </a:solidFill>
              </a:rPr>
              <a:t>声音。</a:t>
            </a:r>
            <a:endParaRPr lang="en-US" altLang="zh-CN" sz="1600" dirty="0" smtClean="0">
              <a:solidFill>
                <a:schemeClr val="tx2"/>
              </a:solidFill>
            </a:endParaRPr>
          </a:p>
          <a:p>
            <a:r>
              <a:rPr lang="zh-CN" altLang="en-US" sz="1600" dirty="0" smtClean="0">
                <a:solidFill>
                  <a:schemeClr val="tx2"/>
                </a:solidFill>
              </a:rPr>
              <a:t>      麦克风</a:t>
            </a:r>
            <a:r>
              <a:rPr lang="zh-CN" altLang="en-US" sz="1600" dirty="0">
                <a:solidFill>
                  <a:schemeClr val="tx2"/>
                </a:solidFill>
              </a:rPr>
              <a:t>以感应这些振动，并且将它们转换为电流。同样，电流再经过放大器和扩音器，就又变成了声音。传统上，声音以模拟方式储存（例如录音磁带和唱片），这些振动储存在磁气脉冲或者轮廓凹槽中。当声音转换为电流时，就可以用随时间振动的波形来表示。振动最自然的形式可以用正弦波表示</a:t>
            </a:r>
            <a:r>
              <a:rPr lang="zh-CN" altLang="en-US" sz="1600" dirty="0" smtClean="0">
                <a:solidFill>
                  <a:schemeClr val="tx2"/>
                </a:solidFill>
              </a:rPr>
              <a:t>。</a:t>
            </a:r>
            <a:endParaRPr lang="en-US" altLang="zh-CN" sz="1600" dirty="0" smtClean="0">
              <a:solidFill>
                <a:schemeClr val="tx2"/>
              </a:solidFill>
            </a:endParaRPr>
          </a:p>
          <a:p>
            <a:r>
              <a:rPr lang="zh-CN" altLang="en-US" sz="1600" dirty="0" smtClean="0">
                <a:solidFill>
                  <a:schemeClr val="tx2"/>
                </a:solidFill>
              </a:rPr>
              <a:t>       正弦波</a:t>
            </a:r>
            <a:r>
              <a:rPr lang="zh-CN" altLang="en-US" sz="1600" dirty="0">
                <a:solidFill>
                  <a:schemeClr val="tx2"/>
                </a:solidFill>
              </a:rPr>
              <a:t>有两个参数－振幅（也就是一个周期中的最大振幅）和频率。我们已知</a:t>
            </a:r>
            <a:r>
              <a:rPr lang="zh-CN" altLang="en-US" sz="1600" dirty="0">
                <a:solidFill>
                  <a:srgbClr val="FF0000"/>
                </a:solidFill>
              </a:rPr>
              <a:t>振幅</a:t>
            </a:r>
            <a:r>
              <a:rPr lang="zh-CN" altLang="en-US" sz="1600" dirty="0">
                <a:solidFill>
                  <a:schemeClr val="tx2"/>
                </a:solidFill>
              </a:rPr>
              <a:t>就是音量，</a:t>
            </a:r>
            <a:r>
              <a:rPr lang="zh-CN" altLang="en-US" sz="1600" dirty="0">
                <a:solidFill>
                  <a:srgbClr val="FF0000"/>
                </a:solidFill>
              </a:rPr>
              <a:t>频率</a:t>
            </a:r>
            <a:r>
              <a:rPr lang="zh-CN" altLang="en-US" sz="1600" dirty="0">
                <a:solidFill>
                  <a:schemeClr val="tx2"/>
                </a:solidFill>
              </a:rPr>
              <a:t>就是音调。一般来说人耳可感受的正弦波的范围是从</a:t>
            </a:r>
            <a:r>
              <a:rPr lang="en-US" altLang="zh-CN" sz="1600" dirty="0">
                <a:solidFill>
                  <a:schemeClr val="tx2"/>
                </a:solidFill>
              </a:rPr>
              <a:t>20Hz</a:t>
            </a:r>
            <a:r>
              <a:rPr lang="zh-CN" altLang="en-US" sz="1600" dirty="0">
                <a:solidFill>
                  <a:schemeClr val="tx2"/>
                </a:solidFill>
              </a:rPr>
              <a:t>（每秒周期）的低频声音到</a:t>
            </a:r>
            <a:r>
              <a:rPr lang="en-US" altLang="zh-CN" sz="1600" dirty="0">
                <a:solidFill>
                  <a:schemeClr val="tx2"/>
                </a:solidFill>
              </a:rPr>
              <a:t>20,000Hz</a:t>
            </a:r>
            <a:r>
              <a:rPr lang="zh-CN" altLang="en-US" sz="1600" dirty="0">
                <a:solidFill>
                  <a:schemeClr val="tx2"/>
                </a:solidFill>
              </a:rPr>
              <a:t>的高频声，但随着年龄的增长，对高频声音的感受能力会逐年退化。</a:t>
            </a:r>
            <a:endParaRPr lang="en-US" altLang="zh-CN" sz="1600" dirty="0" smtClean="0">
              <a:solidFill>
                <a:schemeClr val="tx2"/>
              </a:solidFill>
            </a:endParaRPr>
          </a:p>
        </p:txBody>
      </p:sp>
    </p:spTree>
    <p:extLst>
      <p:ext uri="{BB962C8B-B14F-4D97-AF65-F5344CB8AC3E}">
        <p14:creationId xmlns:p14="http://schemas.microsoft.com/office/powerpoint/2010/main" val="3988175737"/>
      </p:ext>
    </p:extLst>
  </p:cSld>
  <p:clrMapOvr>
    <a:masterClrMapping/>
  </p:clrMapOvr>
  <p:transition spd="slow">
    <p:pull/>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Agenda</a:t>
            </a:r>
            <a:endParaRPr lang="zh-CN" altLang="en-US" dirty="0"/>
          </a:p>
        </p:txBody>
      </p:sp>
      <p:sp>
        <p:nvSpPr>
          <p:cNvPr id="3" name="日期占位符 2"/>
          <p:cNvSpPr>
            <a:spLocks noGrp="1"/>
          </p:cNvSpPr>
          <p:nvPr>
            <p:ph type="dt" sz="half" idx="10"/>
          </p:nvPr>
        </p:nvSpPr>
        <p:spPr/>
        <p:txBody>
          <a:bodyPr/>
          <a:lstStyle/>
          <a:p>
            <a:fld id="{E3127EC2-47FB-48A1-8644-C8A81DDAA119}" type="datetime4">
              <a:rPr lang="en-US" smtClean="0"/>
              <a:pPr/>
              <a:t>April 22, 2015</a:t>
            </a:fld>
            <a:endParaRPr lang="en-US"/>
          </a:p>
        </p:txBody>
      </p:sp>
      <p:sp>
        <p:nvSpPr>
          <p:cNvPr id="4" name="页脚占位符 3"/>
          <p:cNvSpPr>
            <a:spLocks noGrp="1"/>
          </p:cNvSpPr>
          <p:nvPr>
            <p:ph type="ftr" sz="quarter" idx="11"/>
          </p:nvPr>
        </p:nvSpPr>
        <p:spPr/>
        <p:txBody>
          <a:bodyPr/>
          <a:lstStyle/>
          <a:p>
            <a:endParaRPr lang="en-US" dirty="0"/>
          </a:p>
        </p:txBody>
      </p:sp>
      <p:sp>
        <p:nvSpPr>
          <p:cNvPr id="5" name="灯片编号占位符 4"/>
          <p:cNvSpPr>
            <a:spLocks noGrp="1"/>
          </p:cNvSpPr>
          <p:nvPr>
            <p:ph type="sldNum" sz="quarter" idx="12"/>
          </p:nvPr>
        </p:nvSpPr>
        <p:spPr/>
        <p:txBody>
          <a:bodyPr/>
          <a:lstStyle/>
          <a:p>
            <a:fld id="{8B37D5FE-740C-46F5-801A-FA5477D9711F}" type="slidenum">
              <a:rPr lang="en-US" smtClean="0"/>
              <a:pPr/>
              <a:t>2</a:t>
            </a:fld>
            <a:endParaRPr lang="en-US"/>
          </a:p>
        </p:txBody>
      </p:sp>
      <p:sp>
        <p:nvSpPr>
          <p:cNvPr id="19" name="标题 1"/>
          <p:cNvSpPr txBox="1">
            <a:spLocks/>
          </p:cNvSpPr>
          <p:nvPr/>
        </p:nvSpPr>
        <p:spPr>
          <a:xfrm>
            <a:off x="1331640" y="2708920"/>
            <a:ext cx="7024744" cy="2007096"/>
          </a:xfrm>
          <a:prstGeom prst="rect">
            <a:avLst/>
          </a:prstGeom>
        </p:spPr>
        <p:txBody>
          <a:bodyPr vert="horz" lIns="91440" tIns="45720" rIns="91440" bIns="45720" rtlCol="0" anchor="b">
            <a:norm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endParaRPr lang="zh-CN" altLang="en-US" dirty="0">
              <a:solidFill>
                <a:srgbClr val="FF0000"/>
              </a:solidFill>
            </a:endParaRPr>
          </a:p>
        </p:txBody>
      </p:sp>
      <p:sp>
        <p:nvSpPr>
          <p:cNvPr id="7" name="标题 1"/>
          <p:cNvSpPr txBox="1">
            <a:spLocks/>
          </p:cNvSpPr>
          <p:nvPr/>
        </p:nvSpPr>
        <p:spPr>
          <a:xfrm>
            <a:off x="925836" y="2780928"/>
            <a:ext cx="6889112" cy="2304256"/>
          </a:xfrm>
          <a:prstGeom prst="rect">
            <a:avLst/>
          </a:prstGeom>
        </p:spPr>
        <p:txBody>
          <a:bodyPr vert="horz" lIns="91440" tIns="45720" rIns="91440" bIns="45720" rtlCol="0" anchor="b">
            <a:normAutofit fontScale="92500" lnSpcReduction="10000"/>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342900" indent="-342900">
              <a:lnSpc>
                <a:spcPct val="200000"/>
              </a:lnSpc>
              <a:buFont typeface="+mj-lt"/>
              <a:buAutoNum type="alphaLcPeriod"/>
            </a:pPr>
            <a:r>
              <a:rPr lang="en-US" altLang="zh-CN" sz="2000" dirty="0" smtClean="0">
                <a:solidFill>
                  <a:srgbClr val="FF0000"/>
                </a:solidFill>
              </a:rPr>
              <a:t>Video/audio encode/decode</a:t>
            </a:r>
          </a:p>
          <a:p>
            <a:pPr marL="342900" indent="-342900">
              <a:lnSpc>
                <a:spcPct val="200000"/>
              </a:lnSpc>
              <a:buFont typeface="+mj-lt"/>
              <a:buAutoNum type="alphaLcPeriod"/>
            </a:pPr>
            <a:r>
              <a:rPr lang="en-US" altLang="zh-CN" sz="2000" dirty="0" smtClean="0">
                <a:solidFill>
                  <a:srgbClr val="FF0000"/>
                </a:solidFill>
              </a:rPr>
              <a:t>FFMPEG</a:t>
            </a:r>
          </a:p>
          <a:p>
            <a:pPr marL="342900" indent="-342900">
              <a:lnSpc>
                <a:spcPct val="200000"/>
              </a:lnSpc>
              <a:buFont typeface="+mj-lt"/>
              <a:buAutoNum type="alphaLcPeriod"/>
            </a:pPr>
            <a:r>
              <a:rPr lang="en-US" altLang="zh-CN" sz="2000" dirty="0" smtClean="0">
                <a:solidFill>
                  <a:srgbClr val="FF0000"/>
                </a:solidFill>
              </a:rPr>
              <a:t>Android </a:t>
            </a:r>
            <a:r>
              <a:rPr lang="en-US" altLang="zh-CN" sz="2000" dirty="0" err="1" smtClean="0">
                <a:solidFill>
                  <a:srgbClr val="FF0000"/>
                </a:solidFill>
              </a:rPr>
              <a:t>MediaPlayer</a:t>
            </a:r>
            <a:endParaRPr lang="en-US" altLang="zh-CN" sz="2000" dirty="0" smtClean="0">
              <a:solidFill>
                <a:srgbClr val="FF0000"/>
              </a:solidFill>
            </a:endParaRPr>
          </a:p>
          <a:p>
            <a:pPr marL="342900" indent="-342900">
              <a:lnSpc>
                <a:spcPct val="200000"/>
              </a:lnSpc>
              <a:buFont typeface="+mj-lt"/>
              <a:buAutoNum type="alphaLcPeriod"/>
            </a:pPr>
            <a:r>
              <a:rPr lang="en-US" altLang="zh-CN" sz="2000" dirty="0" err="1" smtClean="0">
                <a:solidFill>
                  <a:srgbClr val="FF0000"/>
                </a:solidFill>
              </a:rPr>
              <a:t>libplayer</a:t>
            </a:r>
            <a:endParaRPr lang="en-US" altLang="zh-CN" sz="2000" dirty="0" smtClean="0">
              <a:solidFill>
                <a:srgbClr val="FF0000"/>
              </a:solidFill>
            </a:endParaRPr>
          </a:p>
          <a:p>
            <a:endParaRPr lang="zh-CN" altLang="en-US" dirty="0">
              <a:solidFill>
                <a:srgbClr val="FF0000"/>
              </a:solidFill>
            </a:endParaRPr>
          </a:p>
        </p:txBody>
      </p:sp>
    </p:spTree>
    <p:extLst>
      <p:ext uri="{BB962C8B-B14F-4D97-AF65-F5344CB8AC3E}">
        <p14:creationId xmlns:p14="http://schemas.microsoft.com/office/powerpoint/2010/main" val="2552336783"/>
      </p:ext>
    </p:extLst>
  </p:cSld>
  <p:clrMapOvr>
    <a:masterClrMapping/>
  </p:clrMapOvr>
  <p:transition spd="slow">
    <p:pull/>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75656" y="332656"/>
            <a:ext cx="6736712" cy="854968"/>
          </a:xfrm>
        </p:spPr>
        <p:txBody>
          <a:bodyPr/>
          <a:lstStyle/>
          <a:p>
            <a:r>
              <a:rPr lang="en-US" altLang="zh-CN" dirty="0" smtClean="0"/>
              <a:t>Audio/video codec</a:t>
            </a:r>
            <a:endParaRPr lang="zh-CN" altLang="en-US" dirty="0"/>
          </a:p>
        </p:txBody>
      </p:sp>
      <p:sp>
        <p:nvSpPr>
          <p:cNvPr id="3" name="日期占位符 2"/>
          <p:cNvSpPr>
            <a:spLocks noGrp="1"/>
          </p:cNvSpPr>
          <p:nvPr>
            <p:ph type="dt" sz="half" idx="10"/>
          </p:nvPr>
        </p:nvSpPr>
        <p:spPr/>
        <p:txBody>
          <a:bodyPr/>
          <a:lstStyle/>
          <a:p>
            <a:fld id="{E3127EC2-47FB-48A1-8644-C8A81DDAA119}" type="datetime4">
              <a:rPr lang="en-US" smtClean="0"/>
              <a:pPr/>
              <a:t>April 22, 2015</a:t>
            </a:fld>
            <a:endParaRPr lang="en-US"/>
          </a:p>
        </p:txBody>
      </p:sp>
      <p:sp>
        <p:nvSpPr>
          <p:cNvPr id="4" name="页脚占位符 3"/>
          <p:cNvSpPr>
            <a:spLocks noGrp="1"/>
          </p:cNvSpPr>
          <p:nvPr>
            <p:ph type="ftr" sz="quarter" idx="11"/>
          </p:nvPr>
        </p:nvSpPr>
        <p:spPr/>
        <p:txBody>
          <a:bodyPr/>
          <a:lstStyle/>
          <a:p>
            <a:endParaRPr lang="en-US" dirty="0"/>
          </a:p>
        </p:txBody>
      </p:sp>
      <p:sp>
        <p:nvSpPr>
          <p:cNvPr id="5" name="灯片编号占位符 4"/>
          <p:cNvSpPr>
            <a:spLocks noGrp="1"/>
          </p:cNvSpPr>
          <p:nvPr>
            <p:ph type="sldNum" sz="quarter" idx="12"/>
          </p:nvPr>
        </p:nvSpPr>
        <p:spPr/>
        <p:txBody>
          <a:bodyPr/>
          <a:lstStyle/>
          <a:p>
            <a:fld id="{8B37D5FE-740C-46F5-801A-FA5477D9711F}" type="slidenum">
              <a:rPr lang="en-US" smtClean="0"/>
              <a:pPr/>
              <a:t>20</a:t>
            </a:fld>
            <a:endParaRPr lang="en-US"/>
          </a:p>
        </p:txBody>
      </p:sp>
      <p:sp>
        <p:nvSpPr>
          <p:cNvPr id="7" name="标题 1"/>
          <p:cNvSpPr txBox="1">
            <a:spLocks/>
          </p:cNvSpPr>
          <p:nvPr/>
        </p:nvSpPr>
        <p:spPr>
          <a:xfrm>
            <a:off x="2195736" y="1280716"/>
            <a:ext cx="4320480" cy="566936"/>
          </a:xfrm>
          <a:prstGeom prst="rect">
            <a:avLst/>
          </a:prstGeom>
        </p:spPr>
        <p:txBody>
          <a:bodyPr vert="horz" lIns="91440" tIns="45720" rIns="91440" bIns="45720" rtlCol="0" anchor="b">
            <a:normAutofit fontScale="92500"/>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ltLang="zh-CN" sz="2800" dirty="0" err="1">
                <a:solidFill>
                  <a:srgbClr val="FF0000"/>
                </a:solidFill>
              </a:rPr>
              <a:t>knowledgement</a:t>
            </a:r>
            <a:r>
              <a:rPr lang="en-US" altLang="zh-CN" sz="2800" dirty="0">
                <a:solidFill>
                  <a:srgbClr val="FF0000"/>
                </a:solidFill>
              </a:rPr>
              <a:t> </a:t>
            </a:r>
            <a:r>
              <a:rPr lang="en-US" altLang="zh-CN" sz="2800" dirty="0" smtClean="0">
                <a:solidFill>
                  <a:srgbClr val="FF0000"/>
                </a:solidFill>
              </a:rPr>
              <a:t>of sound</a:t>
            </a:r>
            <a:endParaRPr lang="zh-CN" altLang="en-US" sz="2800" dirty="0">
              <a:solidFill>
                <a:srgbClr val="FF0000"/>
              </a:solidFill>
            </a:endParaRPr>
          </a:p>
        </p:txBody>
      </p:sp>
      <p:pic>
        <p:nvPicPr>
          <p:cNvPr id="1026" name="Picture 2" descr="E:\128702343591.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27584" y="1847652"/>
            <a:ext cx="4536504" cy="2733991"/>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E:\719511268086.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7584" y="4581643"/>
            <a:ext cx="4040882" cy="14063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5844733"/>
      </p:ext>
    </p:extLst>
  </p:cSld>
  <p:clrMapOvr>
    <a:masterClrMapping/>
  </p:clrMapOvr>
  <p:transition spd="slow">
    <p:pull/>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75656" y="332656"/>
            <a:ext cx="6736712" cy="854968"/>
          </a:xfrm>
        </p:spPr>
        <p:txBody>
          <a:bodyPr/>
          <a:lstStyle/>
          <a:p>
            <a:r>
              <a:rPr lang="en-US" altLang="zh-CN" dirty="0" smtClean="0"/>
              <a:t>Audio/video codec</a:t>
            </a:r>
            <a:endParaRPr lang="zh-CN" altLang="en-US" dirty="0"/>
          </a:p>
        </p:txBody>
      </p:sp>
      <p:sp>
        <p:nvSpPr>
          <p:cNvPr id="3" name="日期占位符 2"/>
          <p:cNvSpPr>
            <a:spLocks noGrp="1"/>
          </p:cNvSpPr>
          <p:nvPr>
            <p:ph type="dt" sz="half" idx="10"/>
          </p:nvPr>
        </p:nvSpPr>
        <p:spPr/>
        <p:txBody>
          <a:bodyPr/>
          <a:lstStyle/>
          <a:p>
            <a:fld id="{E3127EC2-47FB-48A1-8644-C8A81DDAA119}" type="datetime4">
              <a:rPr lang="en-US" smtClean="0"/>
              <a:pPr/>
              <a:t>April 22, 2015</a:t>
            </a:fld>
            <a:endParaRPr lang="en-US"/>
          </a:p>
        </p:txBody>
      </p:sp>
      <p:sp>
        <p:nvSpPr>
          <p:cNvPr id="4" name="页脚占位符 3"/>
          <p:cNvSpPr>
            <a:spLocks noGrp="1"/>
          </p:cNvSpPr>
          <p:nvPr>
            <p:ph type="ftr" sz="quarter" idx="11"/>
          </p:nvPr>
        </p:nvSpPr>
        <p:spPr/>
        <p:txBody>
          <a:bodyPr/>
          <a:lstStyle/>
          <a:p>
            <a:endParaRPr lang="en-US" dirty="0"/>
          </a:p>
        </p:txBody>
      </p:sp>
      <p:sp>
        <p:nvSpPr>
          <p:cNvPr id="5" name="灯片编号占位符 4"/>
          <p:cNvSpPr>
            <a:spLocks noGrp="1"/>
          </p:cNvSpPr>
          <p:nvPr>
            <p:ph type="sldNum" sz="quarter" idx="12"/>
          </p:nvPr>
        </p:nvSpPr>
        <p:spPr/>
        <p:txBody>
          <a:bodyPr/>
          <a:lstStyle/>
          <a:p>
            <a:fld id="{8B37D5FE-740C-46F5-801A-FA5477D9711F}" type="slidenum">
              <a:rPr lang="en-US" smtClean="0"/>
              <a:pPr/>
              <a:t>21</a:t>
            </a:fld>
            <a:endParaRPr lang="en-US"/>
          </a:p>
        </p:txBody>
      </p:sp>
      <p:sp>
        <p:nvSpPr>
          <p:cNvPr id="7" name="标题 1"/>
          <p:cNvSpPr txBox="1">
            <a:spLocks/>
          </p:cNvSpPr>
          <p:nvPr/>
        </p:nvSpPr>
        <p:spPr>
          <a:xfrm>
            <a:off x="2195736" y="1280716"/>
            <a:ext cx="4320480" cy="566936"/>
          </a:xfrm>
          <a:prstGeom prst="rect">
            <a:avLst/>
          </a:prstGeom>
        </p:spPr>
        <p:txBody>
          <a:bodyPr vert="horz" lIns="91440" tIns="45720" rIns="91440" bIns="45720" rtlCol="0" anchor="b">
            <a:normAutofit fontScale="92500"/>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ltLang="zh-CN" sz="2800" dirty="0" err="1">
                <a:solidFill>
                  <a:srgbClr val="FF0000"/>
                </a:solidFill>
              </a:rPr>
              <a:t>knowledgement</a:t>
            </a:r>
            <a:r>
              <a:rPr lang="en-US" altLang="zh-CN" sz="2800" dirty="0">
                <a:solidFill>
                  <a:srgbClr val="FF0000"/>
                </a:solidFill>
              </a:rPr>
              <a:t> </a:t>
            </a:r>
            <a:r>
              <a:rPr lang="en-US" altLang="zh-CN" sz="2800" dirty="0" smtClean="0">
                <a:solidFill>
                  <a:srgbClr val="FF0000"/>
                </a:solidFill>
              </a:rPr>
              <a:t>of sound</a:t>
            </a:r>
            <a:endParaRPr lang="zh-CN" altLang="en-US" sz="2800" dirty="0">
              <a:solidFill>
                <a:srgbClr val="FF0000"/>
              </a:solidFill>
            </a:endParaRPr>
          </a:p>
        </p:txBody>
      </p:sp>
      <p:pic>
        <p:nvPicPr>
          <p:cNvPr id="1028" name="Picture 4" descr="E:\20101224113619369.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3608" y="1988840"/>
            <a:ext cx="4725144" cy="1693688"/>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E:\20130812175912-2059574357.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3608" y="3789040"/>
            <a:ext cx="2806635" cy="21049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5432374"/>
      </p:ext>
    </p:extLst>
  </p:cSld>
  <p:clrMapOvr>
    <a:masterClrMapping/>
  </p:clrMapOvr>
  <p:transition spd="slow">
    <p:pull/>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75656" y="332656"/>
            <a:ext cx="6736712" cy="854968"/>
          </a:xfrm>
        </p:spPr>
        <p:txBody>
          <a:bodyPr/>
          <a:lstStyle/>
          <a:p>
            <a:r>
              <a:rPr lang="en-US" altLang="zh-CN" dirty="0" smtClean="0"/>
              <a:t>Audio/video codec</a:t>
            </a:r>
            <a:endParaRPr lang="zh-CN" altLang="en-US" dirty="0"/>
          </a:p>
        </p:txBody>
      </p:sp>
      <p:sp>
        <p:nvSpPr>
          <p:cNvPr id="3" name="日期占位符 2"/>
          <p:cNvSpPr>
            <a:spLocks noGrp="1"/>
          </p:cNvSpPr>
          <p:nvPr>
            <p:ph type="dt" sz="half" idx="10"/>
          </p:nvPr>
        </p:nvSpPr>
        <p:spPr/>
        <p:txBody>
          <a:bodyPr/>
          <a:lstStyle/>
          <a:p>
            <a:fld id="{E3127EC2-47FB-48A1-8644-C8A81DDAA119}" type="datetime4">
              <a:rPr lang="en-US" smtClean="0"/>
              <a:pPr/>
              <a:t>April 22, 2015</a:t>
            </a:fld>
            <a:endParaRPr lang="en-US"/>
          </a:p>
        </p:txBody>
      </p:sp>
      <p:sp>
        <p:nvSpPr>
          <p:cNvPr id="4" name="页脚占位符 3"/>
          <p:cNvSpPr>
            <a:spLocks noGrp="1"/>
          </p:cNvSpPr>
          <p:nvPr>
            <p:ph type="ftr" sz="quarter" idx="11"/>
          </p:nvPr>
        </p:nvSpPr>
        <p:spPr/>
        <p:txBody>
          <a:bodyPr/>
          <a:lstStyle/>
          <a:p>
            <a:endParaRPr lang="en-US" dirty="0"/>
          </a:p>
        </p:txBody>
      </p:sp>
      <p:sp>
        <p:nvSpPr>
          <p:cNvPr id="5" name="灯片编号占位符 4"/>
          <p:cNvSpPr>
            <a:spLocks noGrp="1"/>
          </p:cNvSpPr>
          <p:nvPr>
            <p:ph type="sldNum" sz="quarter" idx="12"/>
          </p:nvPr>
        </p:nvSpPr>
        <p:spPr/>
        <p:txBody>
          <a:bodyPr/>
          <a:lstStyle/>
          <a:p>
            <a:fld id="{8B37D5FE-740C-46F5-801A-FA5477D9711F}" type="slidenum">
              <a:rPr lang="en-US" smtClean="0"/>
              <a:pPr/>
              <a:t>22</a:t>
            </a:fld>
            <a:endParaRPr lang="en-US"/>
          </a:p>
        </p:txBody>
      </p:sp>
      <p:sp>
        <p:nvSpPr>
          <p:cNvPr id="7" name="标题 1"/>
          <p:cNvSpPr txBox="1">
            <a:spLocks/>
          </p:cNvSpPr>
          <p:nvPr/>
        </p:nvSpPr>
        <p:spPr>
          <a:xfrm>
            <a:off x="1691680" y="1340768"/>
            <a:ext cx="5832648" cy="566936"/>
          </a:xfrm>
          <a:prstGeom prst="rect">
            <a:avLst/>
          </a:prstGeom>
        </p:spPr>
        <p:txBody>
          <a:bodyPr vert="horz" lIns="91440" tIns="45720" rIns="91440" bIns="45720" rtlCol="0" anchor="b">
            <a:no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ltLang="zh-CN" sz="2400" dirty="0" err="1">
                <a:solidFill>
                  <a:srgbClr val="FF0000"/>
                </a:solidFill>
              </a:rPr>
              <a:t>knowledgement</a:t>
            </a:r>
            <a:r>
              <a:rPr lang="en-US" altLang="zh-CN" sz="2400" dirty="0">
                <a:solidFill>
                  <a:srgbClr val="FF0000"/>
                </a:solidFill>
              </a:rPr>
              <a:t> </a:t>
            </a:r>
            <a:r>
              <a:rPr lang="en-US" altLang="zh-CN" sz="2400" dirty="0" smtClean="0">
                <a:solidFill>
                  <a:srgbClr val="FF0000"/>
                </a:solidFill>
              </a:rPr>
              <a:t>of sound(continued)</a:t>
            </a:r>
            <a:endParaRPr lang="zh-CN" altLang="en-US" sz="2400" dirty="0">
              <a:solidFill>
                <a:srgbClr val="FF0000"/>
              </a:solidFill>
            </a:endParaRPr>
          </a:p>
        </p:txBody>
      </p:sp>
      <p:sp>
        <p:nvSpPr>
          <p:cNvPr id="8" name="标题 1"/>
          <p:cNvSpPr txBox="1">
            <a:spLocks/>
          </p:cNvSpPr>
          <p:nvPr/>
        </p:nvSpPr>
        <p:spPr>
          <a:xfrm>
            <a:off x="611560" y="1700808"/>
            <a:ext cx="4185666" cy="2952328"/>
          </a:xfrm>
          <a:prstGeom prst="rect">
            <a:avLst/>
          </a:prstGeom>
        </p:spPr>
        <p:txBody>
          <a:bodyPr vert="horz" lIns="91440" tIns="45720" rIns="91440" bIns="45720" rtlCol="0" anchor="b">
            <a:no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342900" indent="-342900">
              <a:lnSpc>
                <a:spcPct val="200000"/>
              </a:lnSpc>
              <a:buFont typeface="+mj-lt"/>
              <a:buAutoNum type="alphaLcPeriod"/>
            </a:pPr>
            <a:r>
              <a:rPr lang="en-US" altLang="zh-CN" sz="1600" dirty="0" smtClean="0">
                <a:solidFill>
                  <a:srgbClr val="FF0000"/>
                </a:solidFill>
              </a:rPr>
              <a:t>channels: 1(mono) 2(stereo) … </a:t>
            </a:r>
          </a:p>
          <a:p>
            <a:pPr marL="342900" indent="-342900">
              <a:lnSpc>
                <a:spcPct val="200000"/>
              </a:lnSpc>
              <a:buFont typeface="+mj-lt"/>
              <a:buAutoNum type="alphaLcPeriod"/>
            </a:pPr>
            <a:r>
              <a:rPr lang="en-US" altLang="zh-CN" sz="1600" dirty="0" err="1" smtClean="0">
                <a:solidFill>
                  <a:srgbClr val="FF0000"/>
                </a:solidFill>
              </a:rPr>
              <a:t>channel_layout</a:t>
            </a:r>
            <a:r>
              <a:rPr lang="en-US" altLang="zh-CN" sz="1600" dirty="0" smtClean="0">
                <a:solidFill>
                  <a:srgbClr val="FF0000"/>
                </a:solidFill>
              </a:rPr>
              <a:t> 2.1 5.1 …</a:t>
            </a:r>
          </a:p>
          <a:p>
            <a:pPr marL="342900" indent="-342900">
              <a:lnSpc>
                <a:spcPct val="200000"/>
              </a:lnSpc>
              <a:buFont typeface="+mj-lt"/>
              <a:buAutoNum type="alphaLcPeriod"/>
            </a:pPr>
            <a:r>
              <a:rPr lang="en-US" altLang="zh-CN" sz="1600" dirty="0">
                <a:solidFill>
                  <a:srgbClr val="FF0000"/>
                </a:solidFill>
              </a:rPr>
              <a:t>s</a:t>
            </a:r>
            <a:r>
              <a:rPr lang="en-US" altLang="zh-CN" sz="1600" dirty="0" smtClean="0">
                <a:solidFill>
                  <a:srgbClr val="FF0000"/>
                </a:solidFill>
              </a:rPr>
              <a:t>ample rate 16k 44.1k 48k</a:t>
            </a:r>
          </a:p>
          <a:p>
            <a:pPr marL="342900" indent="-342900">
              <a:lnSpc>
                <a:spcPct val="200000"/>
              </a:lnSpc>
              <a:buFont typeface="+mj-lt"/>
              <a:buAutoNum type="alphaLcPeriod"/>
            </a:pPr>
            <a:r>
              <a:rPr lang="en-US" altLang="zh-CN" sz="1600" dirty="0" smtClean="0">
                <a:solidFill>
                  <a:srgbClr val="FF0000"/>
                </a:solidFill>
              </a:rPr>
              <a:t>Sample format</a:t>
            </a:r>
          </a:p>
          <a:p>
            <a:pPr marL="342900" indent="-342900">
              <a:lnSpc>
                <a:spcPct val="200000"/>
              </a:lnSpc>
              <a:buFont typeface="+mj-lt"/>
              <a:buAutoNum type="alphaLcPeriod"/>
            </a:pPr>
            <a:r>
              <a:rPr lang="en-US" altLang="zh-CN" sz="1600" dirty="0" smtClean="0">
                <a:solidFill>
                  <a:srgbClr val="FF0000"/>
                </a:solidFill>
              </a:rPr>
              <a:t>bitrate 128k 256k …</a:t>
            </a:r>
          </a:p>
          <a:p>
            <a:endParaRPr lang="zh-CN" altLang="en-US" sz="1600" dirty="0">
              <a:solidFill>
                <a:srgbClr val="FF0000"/>
              </a:solidFill>
            </a:endParaRPr>
          </a:p>
        </p:txBody>
      </p:sp>
      <p:sp>
        <p:nvSpPr>
          <p:cNvPr id="6" name="矩形 5"/>
          <p:cNvSpPr/>
          <p:nvPr/>
        </p:nvSpPr>
        <p:spPr>
          <a:xfrm>
            <a:off x="3779912" y="3140968"/>
            <a:ext cx="4572000" cy="2708434"/>
          </a:xfrm>
          <a:prstGeom prst="rect">
            <a:avLst/>
          </a:prstGeom>
        </p:spPr>
        <p:txBody>
          <a:bodyPr>
            <a:spAutoFit/>
          </a:bodyPr>
          <a:lstStyle/>
          <a:p>
            <a:r>
              <a:rPr lang="en-US" altLang="zh-CN" sz="1000" dirty="0" err="1"/>
              <a:t>enum</a:t>
            </a:r>
            <a:r>
              <a:rPr lang="en-US" altLang="zh-CN" sz="1000" dirty="0"/>
              <a:t> </a:t>
            </a:r>
            <a:r>
              <a:rPr lang="en-US" altLang="zh-CN" sz="1000" dirty="0" err="1"/>
              <a:t>AVSampleFormat</a:t>
            </a:r>
            <a:r>
              <a:rPr lang="en-US" altLang="zh-CN" sz="1000" dirty="0"/>
              <a:t> {</a:t>
            </a:r>
          </a:p>
          <a:p>
            <a:r>
              <a:rPr lang="en-US" altLang="zh-CN" sz="1000" dirty="0"/>
              <a:t>    AV_SAMPLE_FMT_NONE = -1,</a:t>
            </a:r>
          </a:p>
          <a:p>
            <a:r>
              <a:rPr lang="en-US" altLang="zh-CN" sz="1000" dirty="0"/>
              <a:t>    AV_SAMPLE_FMT_U8,          ///&lt; unsigned 8 bits</a:t>
            </a:r>
          </a:p>
          <a:p>
            <a:r>
              <a:rPr lang="en-US" altLang="zh-CN" sz="1000" dirty="0"/>
              <a:t>    </a:t>
            </a:r>
            <a:r>
              <a:rPr lang="en-US" altLang="zh-CN" sz="1000" dirty="0">
                <a:solidFill>
                  <a:srgbClr val="FF0000"/>
                </a:solidFill>
              </a:rPr>
              <a:t>AV_SAMPLE_FMT_S16</a:t>
            </a:r>
            <a:r>
              <a:rPr lang="en-US" altLang="zh-CN" sz="1000" dirty="0"/>
              <a:t>,         ///&lt; signed 16 bits</a:t>
            </a:r>
          </a:p>
          <a:p>
            <a:r>
              <a:rPr lang="en-US" altLang="zh-CN" sz="1000" dirty="0"/>
              <a:t>    AV_SAMPLE_FMT_S32,         ///&lt; signed 32 bits</a:t>
            </a:r>
          </a:p>
          <a:p>
            <a:r>
              <a:rPr lang="en-US" altLang="zh-CN" sz="1000" dirty="0"/>
              <a:t>    </a:t>
            </a:r>
            <a:r>
              <a:rPr lang="en-US" altLang="zh-CN" sz="1000" dirty="0">
                <a:solidFill>
                  <a:srgbClr val="FF0000"/>
                </a:solidFill>
              </a:rPr>
              <a:t>AV_SAMPLE_FMT_FLT</a:t>
            </a:r>
            <a:r>
              <a:rPr lang="en-US" altLang="zh-CN" sz="1000" dirty="0"/>
              <a:t>,         ///&lt; float</a:t>
            </a:r>
          </a:p>
          <a:p>
            <a:r>
              <a:rPr lang="en-US" altLang="zh-CN" sz="1000" dirty="0"/>
              <a:t>    AV_SAMPLE_FMT_DBL,         ///&lt; double</a:t>
            </a:r>
          </a:p>
          <a:p>
            <a:endParaRPr lang="zh-CN" altLang="en-US" sz="1000" dirty="0"/>
          </a:p>
          <a:p>
            <a:r>
              <a:rPr lang="en-US" altLang="zh-CN" sz="1000" dirty="0"/>
              <a:t>    AV_SAMPLE_FMT_U8P,         ///&lt; unsigned 8 bits, planar</a:t>
            </a:r>
          </a:p>
          <a:p>
            <a:r>
              <a:rPr lang="en-US" altLang="zh-CN" sz="1000" dirty="0"/>
              <a:t>    AV_SAMPLE_FMT_S16P,        ///&lt; signed 16 bits, planar</a:t>
            </a:r>
          </a:p>
          <a:p>
            <a:r>
              <a:rPr lang="en-US" altLang="zh-CN" sz="1000" dirty="0"/>
              <a:t>    AV_SAMPLE_FMT_S32P,        ///&lt; signed 32 bits, planar</a:t>
            </a:r>
          </a:p>
          <a:p>
            <a:r>
              <a:rPr lang="en-US" altLang="zh-CN" sz="1000" dirty="0"/>
              <a:t>    AV_SAMPLE_FMT_FLTP,        ///&lt; float, planar</a:t>
            </a:r>
          </a:p>
          <a:p>
            <a:r>
              <a:rPr lang="en-US" altLang="zh-CN" sz="1000" dirty="0"/>
              <a:t>    AV_SAMPLE_FMT_DBLP,        ///&lt; double, planar</a:t>
            </a:r>
          </a:p>
          <a:p>
            <a:endParaRPr lang="zh-CN" altLang="en-US" sz="1000" dirty="0"/>
          </a:p>
          <a:p>
            <a:r>
              <a:rPr lang="en-US" altLang="zh-CN" sz="1000" dirty="0"/>
              <a:t>    AV_SAMPLE_FMT_NB           ///&lt; Number of sample formats. DO NOT USE if linking dynamically</a:t>
            </a:r>
          </a:p>
          <a:p>
            <a:r>
              <a:rPr lang="en-US" altLang="zh-CN" sz="1000" dirty="0"/>
              <a:t>};</a:t>
            </a:r>
            <a:endParaRPr lang="zh-CN" altLang="en-US" sz="1000" dirty="0"/>
          </a:p>
        </p:txBody>
      </p:sp>
      <p:sp>
        <p:nvSpPr>
          <p:cNvPr id="9" name="矩形 8"/>
          <p:cNvSpPr/>
          <p:nvPr/>
        </p:nvSpPr>
        <p:spPr>
          <a:xfrm>
            <a:off x="4684903" y="1916832"/>
            <a:ext cx="3847537" cy="1169551"/>
          </a:xfrm>
          <a:prstGeom prst="rect">
            <a:avLst/>
          </a:prstGeom>
        </p:spPr>
        <p:txBody>
          <a:bodyPr wrap="square">
            <a:spAutoFit/>
          </a:bodyPr>
          <a:lstStyle/>
          <a:p>
            <a:r>
              <a:rPr lang="en-US" altLang="zh-CN" sz="1000" dirty="0"/>
              <a:t>#define AV_CH_LAYOUT_MONO   </a:t>
            </a:r>
            <a:r>
              <a:rPr lang="en-US" altLang="zh-CN" sz="1000" dirty="0" smtClean="0"/>
              <a:t>(</a:t>
            </a:r>
            <a:r>
              <a:rPr lang="en-US" altLang="zh-CN" sz="1000" dirty="0"/>
              <a:t>AV_CH_FRONT_CENTER)</a:t>
            </a:r>
          </a:p>
          <a:p>
            <a:r>
              <a:rPr lang="en-US" altLang="zh-CN" sz="1000" dirty="0"/>
              <a:t>#define AV_CH_LAYOUT_STEREO            (AV_CH_FRONT_LEFT|AV_CH_FRONT_RIGHT)</a:t>
            </a:r>
          </a:p>
          <a:p>
            <a:r>
              <a:rPr lang="en-US" altLang="zh-CN" sz="1000" dirty="0"/>
              <a:t>#define AV_CH_LAYOUT_2POINT1           (AV_CH_LAYOUT_STEREO|AV_CH_LOW_FREQUENCY)</a:t>
            </a:r>
          </a:p>
          <a:p>
            <a:r>
              <a:rPr lang="en-US" altLang="zh-CN" sz="1000" dirty="0"/>
              <a:t>#define AV_CH_LAYOUT_2_1               (AV_CH_LAYOUT_STEREO|AV_CH_BACK_CENTER)</a:t>
            </a:r>
            <a:endParaRPr lang="zh-CN" altLang="en-US" sz="1000" dirty="0"/>
          </a:p>
        </p:txBody>
      </p:sp>
    </p:spTree>
    <p:extLst>
      <p:ext uri="{BB962C8B-B14F-4D97-AF65-F5344CB8AC3E}">
        <p14:creationId xmlns:p14="http://schemas.microsoft.com/office/powerpoint/2010/main" val="3095306811"/>
      </p:ext>
    </p:extLst>
  </p:cSld>
  <p:clrMapOvr>
    <a:masterClrMapping/>
  </p:clrMapOvr>
  <p:transition spd="slow">
    <p:pull/>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75656" y="332656"/>
            <a:ext cx="6736712" cy="854968"/>
          </a:xfrm>
        </p:spPr>
        <p:txBody>
          <a:bodyPr/>
          <a:lstStyle/>
          <a:p>
            <a:r>
              <a:rPr lang="en-US" altLang="zh-CN" dirty="0" smtClean="0"/>
              <a:t>Audio/video codec</a:t>
            </a:r>
            <a:endParaRPr lang="zh-CN" altLang="en-US" dirty="0"/>
          </a:p>
        </p:txBody>
      </p:sp>
      <p:sp>
        <p:nvSpPr>
          <p:cNvPr id="3" name="日期占位符 2"/>
          <p:cNvSpPr>
            <a:spLocks noGrp="1"/>
          </p:cNvSpPr>
          <p:nvPr>
            <p:ph type="dt" sz="half" idx="10"/>
          </p:nvPr>
        </p:nvSpPr>
        <p:spPr/>
        <p:txBody>
          <a:bodyPr/>
          <a:lstStyle/>
          <a:p>
            <a:fld id="{E3127EC2-47FB-48A1-8644-C8A81DDAA119}" type="datetime4">
              <a:rPr lang="en-US" smtClean="0"/>
              <a:pPr/>
              <a:t>April 22, 2015</a:t>
            </a:fld>
            <a:endParaRPr lang="en-US"/>
          </a:p>
        </p:txBody>
      </p:sp>
      <p:sp>
        <p:nvSpPr>
          <p:cNvPr id="4" name="页脚占位符 3"/>
          <p:cNvSpPr>
            <a:spLocks noGrp="1"/>
          </p:cNvSpPr>
          <p:nvPr>
            <p:ph type="ftr" sz="quarter" idx="11"/>
          </p:nvPr>
        </p:nvSpPr>
        <p:spPr/>
        <p:txBody>
          <a:bodyPr/>
          <a:lstStyle/>
          <a:p>
            <a:endParaRPr lang="en-US" dirty="0"/>
          </a:p>
        </p:txBody>
      </p:sp>
      <p:sp>
        <p:nvSpPr>
          <p:cNvPr id="5" name="灯片编号占位符 4"/>
          <p:cNvSpPr>
            <a:spLocks noGrp="1"/>
          </p:cNvSpPr>
          <p:nvPr>
            <p:ph type="sldNum" sz="quarter" idx="12"/>
          </p:nvPr>
        </p:nvSpPr>
        <p:spPr/>
        <p:txBody>
          <a:bodyPr/>
          <a:lstStyle/>
          <a:p>
            <a:fld id="{8B37D5FE-740C-46F5-801A-FA5477D9711F}" type="slidenum">
              <a:rPr lang="en-US" smtClean="0"/>
              <a:pPr/>
              <a:t>23</a:t>
            </a:fld>
            <a:endParaRPr lang="en-US"/>
          </a:p>
        </p:txBody>
      </p:sp>
      <p:sp>
        <p:nvSpPr>
          <p:cNvPr id="7" name="标题 1"/>
          <p:cNvSpPr txBox="1">
            <a:spLocks/>
          </p:cNvSpPr>
          <p:nvPr/>
        </p:nvSpPr>
        <p:spPr>
          <a:xfrm>
            <a:off x="1331640" y="1280716"/>
            <a:ext cx="6264696" cy="566936"/>
          </a:xfrm>
          <a:prstGeom prst="rect">
            <a:avLst/>
          </a:prstGeom>
        </p:spPr>
        <p:txBody>
          <a:bodyPr vert="horz" lIns="91440" tIns="45720" rIns="91440" bIns="45720" rtlCol="0" anchor="b">
            <a:no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ltLang="zh-CN" sz="2400" dirty="0" err="1">
                <a:solidFill>
                  <a:srgbClr val="FF0000"/>
                </a:solidFill>
              </a:rPr>
              <a:t>knowledgement</a:t>
            </a:r>
            <a:r>
              <a:rPr lang="en-US" altLang="zh-CN" sz="2400" dirty="0">
                <a:solidFill>
                  <a:srgbClr val="FF0000"/>
                </a:solidFill>
              </a:rPr>
              <a:t> </a:t>
            </a:r>
            <a:r>
              <a:rPr lang="en-US" altLang="zh-CN" sz="2400" dirty="0" smtClean="0">
                <a:solidFill>
                  <a:srgbClr val="FF0000"/>
                </a:solidFill>
              </a:rPr>
              <a:t>of sound(continued 2)</a:t>
            </a:r>
            <a:endParaRPr lang="zh-CN" altLang="en-US" sz="2400" dirty="0">
              <a:solidFill>
                <a:srgbClr val="FF0000"/>
              </a:solidFill>
            </a:endParaRPr>
          </a:p>
        </p:txBody>
      </p:sp>
      <p:pic>
        <p:nvPicPr>
          <p:cNvPr id="6146" name="Picture 2" descr="E:\stereo_mon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5478" y="1988840"/>
            <a:ext cx="1556419" cy="2157412"/>
          </a:xfrm>
          <a:prstGeom prst="rect">
            <a:avLst/>
          </a:prstGeom>
          <a:noFill/>
          <a:extLst>
            <a:ext uri="{909E8E84-426E-40DD-AFC4-6F175D3DCCD1}">
              <a14:hiddenFill xmlns:a14="http://schemas.microsoft.com/office/drawing/2010/main">
                <a:solidFill>
                  <a:srgbClr val="FFFFFF"/>
                </a:solidFill>
              </a14:hiddenFill>
            </a:ext>
          </a:extLst>
        </p:spPr>
      </p:pic>
      <p:pic>
        <p:nvPicPr>
          <p:cNvPr id="6147" name="Picture 3" descr="E:\6mono_5point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71800" y="1988840"/>
            <a:ext cx="4435066" cy="2406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6489700"/>
      </p:ext>
    </p:extLst>
  </p:cSld>
  <p:clrMapOvr>
    <a:masterClrMapping/>
  </p:clrMapOvr>
  <p:transition spd="slow">
    <p:pull/>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75656" y="332656"/>
            <a:ext cx="6736712" cy="854968"/>
          </a:xfrm>
        </p:spPr>
        <p:txBody>
          <a:bodyPr/>
          <a:lstStyle/>
          <a:p>
            <a:r>
              <a:rPr lang="en-US" altLang="zh-CN" dirty="0" smtClean="0"/>
              <a:t>Audio/video codec</a:t>
            </a:r>
            <a:endParaRPr lang="zh-CN" altLang="en-US" dirty="0"/>
          </a:p>
        </p:txBody>
      </p:sp>
      <p:sp>
        <p:nvSpPr>
          <p:cNvPr id="3" name="日期占位符 2"/>
          <p:cNvSpPr>
            <a:spLocks noGrp="1"/>
          </p:cNvSpPr>
          <p:nvPr>
            <p:ph type="dt" sz="half" idx="10"/>
          </p:nvPr>
        </p:nvSpPr>
        <p:spPr/>
        <p:txBody>
          <a:bodyPr/>
          <a:lstStyle/>
          <a:p>
            <a:fld id="{E3127EC2-47FB-48A1-8644-C8A81DDAA119}" type="datetime4">
              <a:rPr lang="en-US" smtClean="0"/>
              <a:pPr/>
              <a:t>April 22, 2015</a:t>
            </a:fld>
            <a:endParaRPr lang="en-US"/>
          </a:p>
        </p:txBody>
      </p:sp>
      <p:sp>
        <p:nvSpPr>
          <p:cNvPr id="4" name="页脚占位符 3"/>
          <p:cNvSpPr>
            <a:spLocks noGrp="1"/>
          </p:cNvSpPr>
          <p:nvPr>
            <p:ph type="ftr" sz="quarter" idx="11"/>
          </p:nvPr>
        </p:nvSpPr>
        <p:spPr/>
        <p:txBody>
          <a:bodyPr/>
          <a:lstStyle/>
          <a:p>
            <a:endParaRPr lang="en-US" dirty="0"/>
          </a:p>
        </p:txBody>
      </p:sp>
      <p:sp>
        <p:nvSpPr>
          <p:cNvPr id="5" name="灯片编号占位符 4"/>
          <p:cNvSpPr>
            <a:spLocks noGrp="1"/>
          </p:cNvSpPr>
          <p:nvPr>
            <p:ph type="sldNum" sz="quarter" idx="12"/>
          </p:nvPr>
        </p:nvSpPr>
        <p:spPr/>
        <p:txBody>
          <a:bodyPr/>
          <a:lstStyle/>
          <a:p>
            <a:fld id="{8B37D5FE-740C-46F5-801A-FA5477D9711F}" type="slidenum">
              <a:rPr lang="en-US" smtClean="0"/>
              <a:pPr/>
              <a:t>24</a:t>
            </a:fld>
            <a:endParaRPr lang="en-US"/>
          </a:p>
        </p:txBody>
      </p:sp>
      <p:sp>
        <p:nvSpPr>
          <p:cNvPr id="7" name="标题 1"/>
          <p:cNvSpPr txBox="1">
            <a:spLocks/>
          </p:cNvSpPr>
          <p:nvPr/>
        </p:nvSpPr>
        <p:spPr>
          <a:xfrm>
            <a:off x="1763688" y="1280716"/>
            <a:ext cx="5832648" cy="566936"/>
          </a:xfrm>
          <a:prstGeom prst="rect">
            <a:avLst/>
          </a:prstGeom>
        </p:spPr>
        <p:txBody>
          <a:bodyPr vert="horz" lIns="91440" tIns="45720" rIns="91440" bIns="45720" rtlCol="0" anchor="b">
            <a:no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CN" altLang="en-US" sz="2400" dirty="0" smtClean="0">
                <a:solidFill>
                  <a:srgbClr val="FF0000"/>
                </a:solidFill>
              </a:rPr>
              <a:t>视频编码基础</a:t>
            </a:r>
            <a:endParaRPr lang="zh-CN" altLang="en-US" sz="2400" dirty="0">
              <a:solidFill>
                <a:srgbClr val="FF0000"/>
              </a:solidFill>
            </a:endParaRPr>
          </a:p>
        </p:txBody>
      </p:sp>
      <p:sp>
        <p:nvSpPr>
          <p:cNvPr id="11" name="内容占位符 2"/>
          <p:cNvSpPr txBox="1">
            <a:spLocks/>
          </p:cNvSpPr>
          <p:nvPr/>
        </p:nvSpPr>
        <p:spPr>
          <a:xfrm>
            <a:off x="1043608" y="1916832"/>
            <a:ext cx="6336704" cy="855018"/>
          </a:xfrm>
          <a:prstGeom prst="rect">
            <a:avLst/>
          </a:prstGeom>
        </p:spPr>
        <p:txBody>
          <a:bodyPr/>
          <a:lstStyle>
            <a:lvl1pPr marL="342900" indent="-274320" algn="l" defTabSz="914400" rtl="0" eaLnBrk="1" latinLnBrk="0" hangingPunct="1">
              <a:spcBef>
                <a:spcPct val="20000"/>
              </a:spcBef>
              <a:buClr>
                <a:schemeClr val="accent1"/>
              </a:buClr>
              <a:buSzPct val="76000"/>
              <a:buFont typeface="Wingdings 2" pitchFamily="18" charset="2"/>
              <a:buChar char=""/>
              <a:defRPr sz="2400" kern="1200">
                <a:solidFill>
                  <a:schemeClr val="tx2"/>
                </a:solidFill>
                <a:latin typeface="+mn-lt"/>
                <a:ea typeface="+mn-ea"/>
                <a:cs typeface="+mn-cs"/>
              </a:defRPr>
            </a:lvl1pPr>
            <a:lvl2pPr marL="640080" indent="-274320" algn="l" defTabSz="914400" rtl="0" eaLnBrk="1" latinLnBrk="0" hangingPunct="1">
              <a:spcBef>
                <a:spcPct val="20000"/>
              </a:spcBef>
              <a:buClr>
                <a:schemeClr val="accent1"/>
              </a:buClr>
              <a:buSzPct val="76000"/>
              <a:buFont typeface="Wingdings 2" pitchFamily="18" charset="2"/>
              <a:buChar char=""/>
              <a:defRPr sz="2200" kern="1200">
                <a:solidFill>
                  <a:schemeClr val="tx2"/>
                </a:solidFill>
                <a:latin typeface="+mn-lt"/>
                <a:ea typeface="+mn-ea"/>
                <a:cs typeface="+mn-cs"/>
              </a:defRPr>
            </a:lvl2pPr>
            <a:lvl3pPr marL="914400" indent="-228600" algn="l" defTabSz="914400" rtl="0" eaLnBrk="1" latinLnBrk="0" hangingPunct="1">
              <a:spcBef>
                <a:spcPct val="20000"/>
              </a:spcBef>
              <a:buClr>
                <a:schemeClr val="accent1"/>
              </a:buClr>
              <a:buSzPct val="76000"/>
              <a:buFont typeface="Wingdings 2" pitchFamily="18" charset="2"/>
              <a:buChar char=""/>
              <a:defRPr sz="2000" kern="1200">
                <a:solidFill>
                  <a:schemeClr val="tx2"/>
                </a:solidFill>
                <a:latin typeface="+mn-lt"/>
                <a:ea typeface="+mn-ea"/>
                <a:cs typeface="+mn-cs"/>
              </a:defRPr>
            </a:lvl3pPr>
            <a:lvl4pPr marL="1124712" indent="-228600" algn="l" defTabSz="914400" rtl="0" eaLnBrk="1" latinLnBrk="0" hangingPunct="1">
              <a:spcBef>
                <a:spcPct val="20000"/>
              </a:spcBef>
              <a:buClr>
                <a:schemeClr val="accent1"/>
              </a:buClr>
              <a:buSzPct val="76000"/>
              <a:buFont typeface="Wingdings 2" pitchFamily="18" charset="2"/>
              <a:buChar char=""/>
              <a:defRPr sz="1800" kern="1200">
                <a:solidFill>
                  <a:schemeClr val="tx2"/>
                </a:solidFill>
                <a:latin typeface="+mn-lt"/>
                <a:ea typeface="+mn-ea"/>
                <a:cs typeface="+mn-cs"/>
              </a:defRPr>
            </a:lvl4pPr>
            <a:lvl5pPr marL="1325880" indent="-228600" algn="l" defTabSz="914400" rtl="0" eaLnBrk="1" latinLnBrk="0" hangingPunct="1">
              <a:spcBef>
                <a:spcPct val="20000"/>
              </a:spcBef>
              <a:buClr>
                <a:schemeClr val="accent1"/>
              </a:buClr>
              <a:buSzPct val="76000"/>
              <a:buFont typeface="Wingdings 2" pitchFamily="18" charset="2"/>
              <a:buChar char=""/>
              <a:defRPr sz="1600" kern="1200" baseline="0">
                <a:solidFill>
                  <a:schemeClr val="tx2"/>
                </a:solidFill>
                <a:latin typeface="+mn-lt"/>
                <a:ea typeface="+mn-ea"/>
                <a:cs typeface="+mn-cs"/>
              </a:defRPr>
            </a:lvl5pPr>
            <a:lvl6pPr marL="1517904"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6pPr>
            <a:lvl7pPr marL="1719072"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7pPr>
            <a:lvl8pPr marL="1920240"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8pPr>
            <a:lvl9pPr marL="2121408"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9pPr>
          </a:lstStyle>
          <a:p>
            <a:r>
              <a:rPr lang="en-US" altLang="zh-CN" b="1" dirty="0" smtClean="0"/>
              <a:t>The video pictures is split into intra and inter frames</a:t>
            </a:r>
          </a:p>
          <a:p>
            <a:pPr lvl="1"/>
            <a:r>
              <a:rPr lang="zh-CN" altLang="en-US" dirty="0" smtClean="0"/>
              <a:t> </a:t>
            </a:r>
            <a:r>
              <a:rPr lang="en-US" altLang="zh-CN" b="1" dirty="0" smtClean="0">
                <a:solidFill>
                  <a:srgbClr val="FF0000"/>
                </a:solidFill>
              </a:rPr>
              <a:t>Intra</a:t>
            </a:r>
            <a:r>
              <a:rPr lang="en-US" altLang="zh-CN" b="1" dirty="0" smtClean="0"/>
              <a:t> frames are coded similar to JPEG</a:t>
            </a:r>
          </a:p>
          <a:p>
            <a:pPr lvl="1"/>
            <a:r>
              <a:rPr lang="en-US" altLang="zh-CN" b="1" dirty="0" smtClean="0">
                <a:solidFill>
                  <a:srgbClr val="FF0000"/>
                </a:solidFill>
              </a:rPr>
              <a:t>Inter</a:t>
            </a:r>
            <a:r>
              <a:rPr lang="en-US" altLang="zh-CN" b="1" dirty="0" smtClean="0"/>
              <a:t> frames are predicted from previously decoded frames</a:t>
            </a:r>
            <a:endParaRPr lang="zh-CN" altLang="en-US" dirty="0" smtClean="0"/>
          </a:p>
        </p:txBody>
      </p:sp>
      <p:pic>
        <p:nvPicPr>
          <p:cNvPr id="1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28725" y="4005064"/>
            <a:ext cx="6320055" cy="1800200"/>
          </a:xfrm>
          <a:prstGeom prst="rect">
            <a:avLst/>
          </a:prstGeom>
          <a:noFill/>
          <a:ln>
            <a:noFill/>
          </a:ln>
          <a:effectLst>
            <a:prstShdw prst="shdw13" dist="53882" dir="13500000">
              <a:schemeClr val="bg2">
                <a:alpha val="50000"/>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pic>
    </p:spTree>
    <p:extLst>
      <p:ext uri="{BB962C8B-B14F-4D97-AF65-F5344CB8AC3E}">
        <p14:creationId xmlns:p14="http://schemas.microsoft.com/office/powerpoint/2010/main" val="1364374024"/>
      </p:ext>
    </p:extLst>
  </p:cSld>
  <p:clrMapOvr>
    <a:masterClrMapping/>
  </p:clrMapOvr>
  <p:transition spd="slow">
    <p:pull/>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75656" y="332656"/>
            <a:ext cx="6736712" cy="854968"/>
          </a:xfrm>
        </p:spPr>
        <p:txBody>
          <a:bodyPr/>
          <a:lstStyle/>
          <a:p>
            <a:r>
              <a:rPr lang="en-US" altLang="zh-CN" dirty="0" smtClean="0"/>
              <a:t>Audio/video codec</a:t>
            </a:r>
            <a:endParaRPr lang="zh-CN" altLang="en-US" dirty="0"/>
          </a:p>
        </p:txBody>
      </p:sp>
      <p:sp>
        <p:nvSpPr>
          <p:cNvPr id="3" name="日期占位符 2"/>
          <p:cNvSpPr>
            <a:spLocks noGrp="1"/>
          </p:cNvSpPr>
          <p:nvPr>
            <p:ph type="dt" sz="half" idx="10"/>
          </p:nvPr>
        </p:nvSpPr>
        <p:spPr/>
        <p:txBody>
          <a:bodyPr/>
          <a:lstStyle/>
          <a:p>
            <a:fld id="{E3127EC2-47FB-48A1-8644-C8A81DDAA119}" type="datetime4">
              <a:rPr lang="en-US" smtClean="0"/>
              <a:pPr/>
              <a:t>April 22, 2015</a:t>
            </a:fld>
            <a:endParaRPr lang="en-US"/>
          </a:p>
        </p:txBody>
      </p:sp>
      <p:sp>
        <p:nvSpPr>
          <p:cNvPr id="4" name="页脚占位符 3"/>
          <p:cNvSpPr>
            <a:spLocks noGrp="1"/>
          </p:cNvSpPr>
          <p:nvPr>
            <p:ph type="ftr" sz="quarter" idx="11"/>
          </p:nvPr>
        </p:nvSpPr>
        <p:spPr/>
        <p:txBody>
          <a:bodyPr/>
          <a:lstStyle/>
          <a:p>
            <a:endParaRPr lang="en-US" dirty="0"/>
          </a:p>
        </p:txBody>
      </p:sp>
      <p:sp>
        <p:nvSpPr>
          <p:cNvPr id="5" name="灯片编号占位符 4"/>
          <p:cNvSpPr>
            <a:spLocks noGrp="1"/>
          </p:cNvSpPr>
          <p:nvPr>
            <p:ph type="sldNum" sz="quarter" idx="12"/>
          </p:nvPr>
        </p:nvSpPr>
        <p:spPr/>
        <p:txBody>
          <a:bodyPr/>
          <a:lstStyle/>
          <a:p>
            <a:fld id="{8B37D5FE-740C-46F5-801A-FA5477D9711F}" type="slidenum">
              <a:rPr lang="en-US" smtClean="0"/>
              <a:pPr/>
              <a:t>25</a:t>
            </a:fld>
            <a:endParaRPr lang="en-US"/>
          </a:p>
        </p:txBody>
      </p:sp>
      <p:sp>
        <p:nvSpPr>
          <p:cNvPr id="7" name="标题 1"/>
          <p:cNvSpPr txBox="1">
            <a:spLocks/>
          </p:cNvSpPr>
          <p:nvPr/>
        </p:nvSpPr>
        <p:spPr>
          <a:xfrm>
            <a:off x="1763688" y="1280716"/>
            <a:ext cx="5832648" cy="566936"/>
          </a:xfrm>
          <a:prstGeom prst="rect">
            <a:avLst/>
          </a:prstGeom>
        </p:spPr>
        <p:txBody>
          <a:bodyPr vert="horz" lIns="91440" tIns="45720" rIns="91440" bIns="45720" rtlCol="0" anchor="b">
            <a:no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CN" altLang="en-US" sz="2400" dirty="0" smtClean="0">
                <a:solidFill>
                  <a:srgbClr val="FF0000"/>
                </a:solidFill>
              </a:rPr>
              <a:t>视频编码基础</a:t>
            </a:r>
            <a:r>
              <a:rPr lang="en-US" altLang="zh-CN" sz="2400" dirty="0" smtClean="0">
                <a:solidFill>
                  <a:srgbClr val="FF0000"/>
                </a:solidFill>
              </a:rPr>
              <a:t>(2)</a:t>
            </a:r>
            <a:endParaRPr lang="zh-CN" altLang="en-US" sz="2400" dirty="0">
              <a:solidFill>
                <a:srgbClr val="FF0000"/>
              </a:solidFill>
            </a:endParaRPr>
          </a:p>
        </p:txBody>
      </p:sp>
      <p:sp>
        <p:nvSpPr>
          <p:cNvPr id="11" name="内容占位符 2"/>
          <p:cNvSpPr txBox="1">
            <a:spLocks/>
          </p:cNvSpPr>
          <p:nvPr/>
        </p:nvSpPr>
        <p:spPr>
          <a:xfrm>
            <a:off x="1043608" y="1916832"/>
            <a:ext cx="6336704" cy="855018"/>
          </a:xfrm>
          <a:prstGeom prst="rect">
            <a:avLst/>
          </a:prstGeom>
        </p:spPr>
        <p:txBody>
          <a:bodyPr/>
          <a:lstStyle>
            <a:lvl1pPr marL="342900" indent="-274320" algn="l" defTabSz="914400" rtl="0" eaLnBrk="1" latinLnBrk="0" hangingPunct="1">
              <a:spcBef>
                <a:spcPct val="20000"/>
              </a:spcBef>
              <a:buClr>
                <a:schemeClr val="accent1"/>
              </a:buClr>
              <a:buSzPct val="76000"/>
              <a:buFont typeface="Wingdings 2" pitchFamily="18" charset="2"/>
              <a:buChar char=""/>
              <a:defRPr sz="2400" kern="1200">
                <a:solidFill>
                  <a:schemeClr val="tx2"/>
                </a:solidFill>
                <a:latin typeface="+mn-lt"/>
                <a:ea typeface="+mn-ea"/>
                <a:cs typeface="+mn-cs"/>
              </a:defRPr>
            </a:lvl1pPr>
            <a:lvl2pPr marL="640080" indent="-274320" algn="l" defTabSz="914400" rtl="0" eaLnBrk="1" latinLnBrk="0" hangingPunct="1">
              <a:spcBef>
                <a:spcPct val="20000"/>
              </a:spcBef>
              <a:buClr>
                <a:schemeClr val="accent1"/>
              </a:buClr>
              <a:buSzPct val="76000"/>
              <a:buFont typeface="Wingdings 2" pitchFamily="18" charset="2"/>
              <a:buChar char=""/>
              <a:defRPr sz="2200" kern="1200">
                <a:solidFill>
                  <a:schemeClr val="tx2"/>
                </a:solidFill>
                <a:latin typeface="+mn-lt"/>
                <a:ea typeface="+mn-ea"/>
                <a:cs typeface="+mn-cs"/>
              </a:defRPr>
            </a:lvl2pPr>
            <a:lvl3pPr marL="914400" indent="-228600" algn="l" defTabSz="914400" rtl="0" eaLnBrk="1" latinLnBrk="0" hangingPunct="1">
              <a:spcBef>
                <a:spcPct val="20000"/>
              </a:spcBef>
              <a:buClr>
                <a:schemeClr val="accent1"/>
              </a:buClr>
              <a:buSzPct val="76000"/>
              <a:buFont typeface="Wingdings 2" pitchFamily="18" charset="2"/>
              <a:buChar char=""/>
              <a:defRPr sz="2000" kern="1200">
                <a:solidFill>
                  <a:schemeClr val="tx2"/>
                </a:solidFill>
                <a:latin typeface="+mn-lt"/>
                <a:ea typeface="+mn-ea"/>
                <a:cs typeface="+mn-cs"/>
              </a:defRPr>
            </a:lvl3pPr>
            <a:lvl4pPr marL="1124712" indent="-228600" algn="l" defTabSz="914400" rtl="0" eaLnBrk="1" latinLnBrk="0" hangingPunct="1">
              <a:spcBef>
                <a:spcPct val="20000"/>
              </a:spcBef>
              <a:buClr>
                <a:schemeClr val="accent1"/>
              </a:buClr>
              <a:buSzPct val="76000"/>
              <a:buFont typeface="Wingdings 2" pitchFamily="18" charset="2"/>
              <a:buChar char=""/>
              <a:defRPr sz="1800" kern="1200">
                <a:solidFill>
                  <a:schemeClr val="tx2"/>
                </a:solidFill>
                <a:latin typeface="+mn-lt"/>
                <a:ea typeface="+mn-ea"/>
                <a:cs typeface="+mn-cs"/>
              </a:defRPr>
            </a:lvl4pPr>
            <a:lvl5pPr marL="1325880" indent="-228600" algn="l" defTabSz="914400" rtl="0" eaLnBrk="1" latinLnBrk="0" hangingPunct="1">
              <a:spcBef>
                <a:spcPct val="20000"/>
              </a:spcBef>
              <a:buClr>
                <a:schemeClr val="accent1"/>
              </a:buClr>
              <a:buSzPct val="76000"/>
              <a:buFont typeface="Wingdings 2" pitchFamily="18" charset="2"/>
              <a:buChar char=""/>
              <a:defRPr sz="1600" kern="1200" baseline="0">
                <a:solidFill>
                  <a:schemeClr val="tx2"/>
                </a:solidFill>
                <a:latin typeface="+mn-lt"/>
                <a:ea typeface="+mn-ea"/>
                <a:cs typeface="+mn-cs"/>
              </a:defRPr>
            </a:lvl5pPr>
            <a:lvl6pPr marL="1517904"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6pPr>
            <a:lvl7pPr marL="1719072"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7pPr>
            <a:lvl8pPr marL="1920240"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8pPr>
            <a:lvl9pPr marL="2121408"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9pPr>
          </a:lstStyle>
          <a:p>
            <a:pPr lvl="1"/>
            <a:r>
              <a:rPr lang="zh-CN" altLang="en-US" dirty="0" smtClean="0"/>
              <a:t>帧内编码</a:t>
            </a:r>
            <a:endParaRPr lang="en-US" altLang="zh-CN" dirty="0" smtClean="0"/>
          </a:p>
          <a:p>
            <a:pPr lvl="2"/>
            <a:r>
              <a:rPr lang="zh-CN" altLang="en-US" dirty="0" smtClean="0"/>
              <a:t>当前像素</a:t>
            </a:r>
            <a:r>
              <a:rPr lang="en-US" altLang="zh-CN" dirty="0" smtClean="0"/>
              <a:t>x(</a:t>
            </a:r>
            <a:r>
              <a:rPr lang="zh-CN" altLang="en-US" dirty="0" smtClean="0"/>
              <a:t>设为立即传送的像素</a:t>
            </a:r>
            <a:r>
              <a:rPr lang="en-US" altLang="zh-CN" dirty="0" smtClean="0"/>
              <a:t>)</a:t>
            </a:r>
            <a:r>
              <a:rPr lang="zh-CN" altLang="en-US" dirty="0" smtClean="0"/>
              <a:t>可用前一个像素</a:t>
            </a:r>
            <a:r>
              <a:rPr lang="en-US" altLang="zh-CN" dirty="0" smtClean="0"/>
              <a:t>a</a:t>
            </a:r>
            <a:r>
              <a:rPr lang="zh-CN" altLang="en-US" dirty="0" smtClean="0"/>
              <a:t>或</a:t>
            </a:r>
            <a:r>
              <a:rPr lang="en-US" altLang="zh-CN" dirty="0" err="1" smtClean="0"/>
              <a:t>b,c</a:t>
            </a:r>
            <a:r>
              <a:rPr lang="en-US" altLang="zh-CN" dirty="0" smtClean="0"/>
              <a:t>,</a:t>
            </a:r>
            <a:r>
              <a:rPr lang="zh-CN" altLang="en-US" dirty="0" smtClean="0"/>
              <a:t>或者三者的线性加权来预测。这些</a:t>
            </a:r>
            <a:r>
              <a:rPr lang="en-US" altLang="zh-CN" dirty="0" err="1" smtClean="0"/>
              <a:t>a,b,c</a:t>
            </a:r>
            <a:r>
              <a:rPr lang="zh-CN" altLang="en-US" dirty="0" smtClean="0"/>
              <a:t>被称为参考像素。在实际传送时，把实际像素</a:t>
            </a:r>
            <a:r>
              <a:rPr lang="en-US" altLang="zh-CN" dirty="0" smtClean="0"/>
              <a:t>x(</a:t>
            </a:r>
            <a:r>
              <a:rPr lang="zh-CN" altLang="en-US" dirty="0" smtClean="0"/>
              <a:t>当前值</a:t>
            </a:r>
            <a:r>
              <a:rPr lang="en-US" altLang="zh-CN" dirty="0" smtClean="0"/>
              <a:t>)</a:t>
            </a:r>
            <a:r>
              <a:rPr lang="zh-CN" altLang="en-US" dirty="0" smtClean="0"/>
              <a:t>和参考像素</a:t>
            </a:r>
            <a:r>
              <a:rPr lang="en-US" altLang="zh-CN" dirty="0" smtClean="0"/>
              <a:t>(</a:t>
            </a:r>
            <a:r>
              <a:rPr lang="zh-CN" altLang="en-US" dirty="0" smtClean="0"/>
              <a:t>预测值</a:t>
            </a:r>
            <a:r>
              <a:rPr lang="en-US" altLang="zh-CN" dirty="0" smtClean="0"/>
              <a:t>)</a:t>
            </a:r>
            <a:r>
              <a:rPr lang="zh-CN" altLang="en-US" dirty="0" smtClean="0"/>
              <a:t>相减，简单起见传送</a:t>
            </a:r>
            <a:r>
              <a:rPr lang="en-US" altLang="zh-CN" dirty="0" smtClean="0"/>
              <a:t>x-a,</a:t>
            </a:r>
            <a:r>
              <a:rPr lang="zh-CN" altLang="en-US" dirty="0" smtClean="0"/>
              <a:t>接收端再把 </a:t>
            </a:r>
            <a:r>
              <a:rPr lang="en-US" altLang="zh-CN" dirty="0" smtClean="0"/>
              <a:t>(x-a)+a=x,</a:t>
            </a:r>
            <a:r>
              <a:rPr lang="zh-CN" altLang="en-US" dirty="0" smtClean="0"/>
              <a:t>由于</a:t>
            </a:r>
            <a:r>
              <a:rPr lang="en-US" altLang="zh-CN" dirty="0" smtClean="0"/>
              <a:t>a</a:t>
            </a:r>
            <a:r>
              <a:rPr lang="zh-CN" altLang="en-US" dirty="0" smtClean="0"/>
              <a:t>是已传送的</a:t>
            </a:r>
            <a:r>
              <a:rPr lang="en-US" altLang="zh-CN" dirty="0" smtClean="0"/>
              <a:t>(</a:t>
            </a:r>
            <a:r>
              <a:rPr lang="zh-CN" altLang="en-US" dirty="0" smtClean="0"/>
              <a:t>在接收端被存储</a:t>
            </a:r>
            <a:r>
              <a:rPr lang="en-US" altLang="zh-CN" dirty="0" smtClean="0"/>
              <a:t>),</a:t>
            </a:r>
            <a:r>
              <a:rPr lang="zh-CN" altLang="en-US" dirty="0" smtClean="0"/>
              <a:t>于是得到当前值。由于</a:t>
            </a:r>
            <a:r>
              <a:rPr lang="en-US" altLang="zh-CN" dirty="0" smtClean="0"/>
              <a:t>x</a:t>
            </a:r>
            <a:r>
              <a:rPr lang="zh-CN" altLang="en-US" dirty="0" smtClean="0"/>
              <a:t>与</a:t>
            </a:r>
            <a:r>
              <a:rPr lang="en-US" altLang="zh-CN" dirty="0" smtClean="0"/>
              <a:t>a</a:t>
            </a:r>
            <a:r>
              <a:rPr lang="zh-CN" altLang="en-US" dirty="0" smtClean="0"/>
              <a:t>相似</a:t>
            </a:r>
            <a:r>
              <a:rPr lang="en-US" altLang="zh-CN" dirty="0" smtClean="0"/>
              <a:t>,(x-a)</a:t>
            </a:r>
            <a:r>
              <a:rPr lang="zh-CN" altLang="en-US" dirty="0" smtClean="0"/>
              <a:t>值很小，视频信号被压缩。这种压缩方式称为 </a:t>
            </a:r>
            <a:r>
              <a:rPr lang="zh-CN" altLang="en-US" dirty="0" smtClean="0">
                <a:solidFill>
                  <a:srgbClr val="FF0000"/>
                </a:solidFill>
              </a:rPr>
              <a:t>帧内预测编码</a:t>
            </a:r>
            <a:endParaRPr lang="en-US" altLang="zh-CN" dirty="0" smtClean="0">
              <a:solidFill>
                <a:srgbClr val="FF0000"/>
              </a:solidFill>
            </a:endParaRPr>
          </a:p>
          <a:p>
            <a:pPr lvl="2"/>
            <a:r>
              <a:rPr lang="zh-CN" altLang="en-US" dirty="0" smtClean="0"/>
              <a:t>大量统计表明，视频信号中包含着能量上占大部分的直流和低频成分，即图像的平坦部分，也有少量的高频成分，即图像的细节。</a:t>
            </a:r>
          </a:p>
        </p:txBody>
      </p:sp>
    </p:spTree>
    <p:extLst>
      <p:ext uri="{BB962C8B-B14F-4D97-AF65-F5344CB8AC3E}">
        <p14:creationId xmlns:p14="http://schemas.microsoft.com/office/powerpoint/2010/main" val="2218182079"/>
      </p:ext>
    </p:extLst>
  </p:cSld>
  <p:clrMapOvr>
    <a:masterClrMapping/>
  </p:clrMapOvr>
  <p:transition spd="slow">
    <p:pull/>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75656" y="332656"/>
            <a:ext cx="6736712" cy="854968"/>
          </a:xfrm>
        </p:spPr>
        <p:txBody>
          <a:bodyPr/>
          <a:lstStyle/>
          <a:p>
            <a:r>
              <a:rPr lang="en-US" altLang="zh-CN" dirty="0" smtClean="0"/>
              <a:t>Audio/video codec</a:t>
            </a:r>
            <a:endParaRPr lang="zh-CN" altLang="en-US" dirty="0"/>
          </a:p>
        </p:txBody>
      </p:sp>
      <p:sp>
        <p:nvSpPr>
          <p:cNvPr id="3" name="日期占位符 2"/>
          <p:cNvSpPr>
            <a:spLocks noGrp="1"/>
          </p:cNvSpPr>
          <p:nvPr>
            <p:ph type="dt" sz="half" idx="10"/>
          </p:nvPr>
        </p:nvSpPr>
        <p:spPr/>
        <p:txBody>
          <a:bodyPr/>
          <a:lstStyle/>
          <a:p>
            <a:fld id="{E3127EC2-47FB-48A1-8644-C8A81DDAA119}" type="datetime4">
              <a:rPr lang="en-US" smtClean="0"/>
              <a:pPr/>
              <a:t>April 22, 2015</a:t>
            </a:fld>
            <a:endParaRPr lang="en-US"/>
          </a:p>
        </p:txBody>
      </p:sp>
      <p:sp>
        <p:nvSpPr>
          <p:cNvPr id="4" name="页脚占位符 3"/>
          <p:cNvSpPr>
            <a:spLocks noGrp="1"/>
          </p:cNvSpPr>
          <p:nvPr>
            <p:ph type="ftr" sz="quarter" idx="11"/>
          </p:nvPr>
        </p:nvSpPr>
        <p:spPr/>
        <p:txBody>
          <a:bodyPr/>
          <a:lstStyle/>
          <a:p>
            <a:endParaRPr lang="en-US" dirty="0"/>
          </a:p>
        </p:txBody>
      </p:sp>
      <p:sp>
        <p:nvSpPr>
          <p:cNvPr id="5" name="灯片编号占位符 4"/>
          <p:cNvSpPr>
            <a:spLocks noGrp="1"/>
          </p:cNvSpPr>
          <p:nvPr>
            <p:ph type="sldNum" sz="quarter" idx="12"/>
          </p:nvPr>
        </p:nvSpPr>
        <p:spPr/>
        <p:txBody>
          <a:bodyPr/>
          <a:lstStyle/>
          <a:p>
            <a:fld id="{8B37D5FE-740C-46F5-801A-FA5477D9711F}" type="slidenum">
              <a:rPr lang="en-US" smtClean="0"/>
              <a:pPr/>
              <a:t>26</a:t>
            </a:fld>
            <a:endParaRPr lang="en-US"/>
          </a:p>
        </p:txBody>
      </p:sp>
      <p:sp>
        <p:nvSpPr>
          <p:cNvPr id="7" name="标题 1"/>
          <p:cNvSpPr txBox="1">
            <a:spLocks/>
          </p:cNvSpPr>
          <p:nvPr/>
        </p:nvSpPr>
        <p:spPr>
          <a:xfrm>
            <a:off x="1763688" y="1280716"/>
            <a:ext cx="5832648" cy="566936"/>
          </a:xfrm>
          <a:prstGeom prst="rect">
            <a:avLst/>
          </a:prstGeom>
        </p:spPr>
        <p:txBody>
          <a:bodyPr vert="horz" lIns="91440" tIns="45720" rIns="91440" bIns="45720" rtlCol="0" anchor="b">
            <a:no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CN" altLang="en-US" sz="2400" dirty="0" smtClean="0">
                <a:solidFill>
                  <a:srgbClr val="FF0000"/>
                </a:solidFill>
              </a:rPr>
              <a:t>视频编码基础</a:t>
            </a:r>
            <a:r>
              <a:rPr lang="en-US" altLang="zh-CN" sz="2400" dirty="0" smtClean="0">
                <a:solidFill>
                  <a:srgbClr val="FF0000"/>
                </a:solidFill>
              </a:rPr>
              <a:t>(3)</a:t>
            </a:r>
            <a:endParaRPr lang="zh-CN" altLang="en-US" sz="2400" dirty="0">
              <a:solidFill>
                <a:srgbClr val="FF0000"/>
              </a:solidFill>
            </a:endParaRPr>
          </a:p>
        </p:txBody>
      </p:sp>
      <p:sp>
        <p:nvSpPr>
          <p:cNvPr id="11" name="内容占位符 2"/>
          <p:cNvSpPr txBox="1">
            <a:spLocks/>
          </p:cNvSpPr>
          <p:nvPr/>
        </p:nvSpPr>
        <p:spPr>
          <a:xfrm>
            <a:off x="1043608" y="1916832"/>
            <a:ext cx="6336704" cy="3744416"/>
          </a:xfrm>
          <a:prstGeom prst="rect">
            <a:avLst/>
          </a:prstGeom>
        </p:spPr>
        <p:txBody>
          <a:bodyPr/>
          <a:lstStyle>
            <a:lvl1pPr marL="342900" indent="-274320" algn="l" defTabSz="914400" rtl="0" eaLnBrk="1" latinLnBrk="0" hangingPunct="1">
              <a:spcBef>
                <a:spcPct val="20000"/>
              </a:spcBef>
              <a:buClr>
                <a:schemeClr val="accent1"/>
              </a:buClr>
              <a:buSzPct val="76000"/>
              <a:buFont typeface="Wingdings 2" pitchFamily="18" charset="2"/>
              <a:buChar char=""/>
              <a:defRPr sz="2400" kern="1200">
                <a:solidFill>
                  <a:schemeClr val="tx2"/>
                </a:solidFill>
                <a:latin typeface="+mn-lt"/>
                <a:ea typeface="+mn-ea"/>
                <a:cs typeface="+mn-cs"/>
              </a:defRPr>
            </a:lvl1pPr>
            <a:lvl2pPr marL="640080" indent="-274320" algn="l" defTabSz="914400" rtl="0" eaLnBrk="1" latinLnBrk="0" hangingPunct="1">
              <a:spcBef>
                <a:spcPct val="20000"/>
              </a:spcBef>
              <a:buClr>
                <a:schemeClr val="accent1"/>
              </a:buClr>
              <a:buSzPct val="76000"/>
              <a:buFont typeface="Wingdings 2" pitchFamily="18" charset="2"/>
              <a:buChar char=""/>
              <a:defRPr sz="2200" kern="1200">
                <a:solidFill>
                  <a:schemeClr val="tx2"/>
                </a:solidFill>
                <a:latin typeface="+mn-lt"/>
                <a:ea typeface="+mn-ea"/>
                <a:cs typeface="+mn-cs"/>
              </a:defRPr>
            </a:lvl2pPr>
            <a:lvl3pPr marL="914400" indent="-228600" algn="l" defTabSz="914400" rtl="0" eaLnBrk="1" latinLnBrk="0" hangingPunct="1">
              <a:spcBef>
                <a:spcPct val="20000"/>
              </a:spcBef>
              <a:buClr>
                <a:schemeClr val="accent1"/>
              </a:buClr>
              <a:buSzPct val="76000"/>
              <a:buFont typeface="Wingdings 2" pitchFamily="18" charset="2"/>
              <a:buChar char=""/>
              <a:defRPr sz="2000" kern="1200">
                <a:solidFill>
                  <a:schemeClr val="tx2"/>
                </a:solidFill>
                <a:latin typeface="+mn-lt"/>
                <a:ea typeface="+mn-ea"/>
                <a:cs typeface="+mn-cs"/>
              </a:defRPr>
            </a:lvl3pPr>
            <a:lvl4pPr marL="1124712" indent="-228600" algn="l" defTabSz="914400" rtl="0" eaLnBrk="1" latinLnBrk="0" hangingPunct="1">
              <a:spcBef>
                <a:spcPct val="20000"/>
              </a:spcBef>
              <a:buClr>
                <a:schemeClr val="accent1"/>
              </a:buClr>
              <a:buSzPct val="76000"/>
              <a:buFont typeface="Wingdings 2" pitchFamily="18" charset="2"/>
              <a:buChar char=""/>
              <a:defRPr sz="1800" kern="1200">
                <a:solidFill>
                  <a:schemeClr val="tx2"/>
                </a:solidFill>
                <a:latin typeface="+mn-lt"/>
                <a:ea typeface="+mn-ea"/>
                <a:cs typeface="+mn-cs"/>
              </a:defRPr>
            </a:lvl4pPr>
            <a:lvl5pPr marL="1325880" indent="-228600" algn="l" defTabSz="914400" rtl="0" eaLnBrk="1" latinLnBrk="0" hangingPunct="1">
              <a:spcBef>
                <a:spcPct val="20000"/>
              </a:spcBef>
              <a:buClr>
                <a:schemeClr val="accent1"/>
              </a:buClr>
              <a:buSzPct val="76000"/>
              <a:buFont typeface="Wingdings 2" pitchFamily="18" charset="2"/>
              <a:buChar char=""/>
              <a:defRPr sz="1600" kern="1200" baseline="0">
                <a:solidFill>
                  <a:schemeClr val="tx2"/>
                </a:solidFill>
                <a:latin typeface="+mn-lt"/>
                <a:ea typeface="+mn-ea"/>
                <a:cs typeface="+mn-cs"/>
              </a:defRPr>
            </a:lvl5pPr>
            <a:lvl6pPr marL="1517904"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6pPr>
            <a:lvl7pPr marL="1719072"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7pPr>
            <a:lvl8pPr marL="1920240"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8pPr>
            <a:lvl9pPr marL="2121408"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9pPr>
          </a:lstStyle>
          <a:p>
            <a:pPr lvl="1"/>
            <a:r>
              <a:rPr lang="zh-CN" altLang="en-US" dirty="0" smtClean="0"/>
              <a:t>帧内编码</a:t>
            </a:r>
            <a:endParaRPr lang="en-US" altLang="zh-CN" dirty="0" smtClean="0"/>
          </a:p>
          <a:p>
            <a:pPr lvl="2"/>
            <a:r>
              <a:rPr lang="zh-CN" altLang="en-US" dirty="0" smtClean="0"/>
              <a:t>例子</a:t>
            </a:r>
            <a:endParaRPr lang="en-US" altLang="zh-CN" dirty="0" smtClean="0"/>
          </a:p>
          <a:p>
            <a:pPr marL="685800" lvl="2" indent="0">
              <a:buNone/>
            </a:pPr>
            <a:r>
              <a:rPr lang="zh-CN" altLang="en-US" dirty="0" smtClean="0"/>
              <a:t>传输</a:t>
            </a:r>
            <a:r>
              <a:rPr lang="en-US" altLang="zh-CN" dirty="0" smtClean="0"/>
              <a:t>4byte </a:t>
            </a:r>
            <a:r>
              <a:rPr lang="zh-CN" altLang="en-US" dirty="0" smtClean="0"/>
              <a:t>位宽信号</a:t>
            </a:r>
            <a:endParaRPr lang="en-US" altLang="zh-CN" dirty="0" smtClean="0"/>
          </a:p>
          <a:p>
            <a:pPr marL="685800" lvl="2" indent="0">
              <a:buNone/>
            </a:pPr>
            <a:r>
              <a:rPr lang="en-US" altLang="zh-CN" dirty="0" smtClean="0"/>
              <a:t>10, 11, 12, 12, 10, 9, 9, 8, 10, 11, 12, 14</a:t>
            </a:r>
          </a:p>
          <a:p>
            <a:pPr lvl="2"/>
            <a:r>
              <a:rPr lang="zh-CN" altLang="en-US" dirty="0" smtClean="0"/>
              <a:t>方案</a:t>
            </a:r>
            <a:r>
              <a:rPr lang="en-US" altLang="zh-CN" dirty="0" smtClean="0"/>
              <a:t>1</a:t>
            </a:r>
            <a:r>
              <a:rPr lang="zh-CN" altLang="en-US" dirty="0" smtClean="0"/>
              <a:t>： </a:t>
            </a:r>
            <a:endParaRPr lang="en-US" altLang="zh-CN" dirty="0" smtClean="0"/>
          </a:p>
          <a:p>
            <a:pPr marL="685800" lvl="2" indent="0">
              <a:buNone/>
            </a:pPr>
            <a:r>
              <a:rPr lang="en-US" altLang="zh-CN" dirty="0" smtClean="0"/>
              <a:t>1010, 1011, 1100, 1100, …</a:t>
            </a:r>
          </a:p>
          <a:p>
            <a:pPr lvl="2"/>
            <a:endParaRPr lang="en-US" altLang="zh-CN" dirty="0" smtClean="0"/>
          </a:p>
          <a:p>
            <a:pPr lvl="2"/>
            <a:r>
              <a:rPr lang="zh-CN" altLang="en-US" dirty="0" smtClean="0"/>
              <a:t>方案</a:t>
            </a:r>
            <a:r>
              <a:rPr lang="en-US" altLang="zh-CN" dirty="0" smtClean="0"/>
              <a:t>2(</a:t>
            </a:r>
            <a:r>
              <a:rPr lang="zh-CN" altLang="en-US" dirty="0" smtClean="0"/>
              <a:t>差分信号</a:t>
            </a:r>
            <a:r>
              <a:rPr lang="en-US" altLang="zh-CN" dirty="0" smtClean="0"/>
              <a:t>) </a:t>
            </a:r>
          </a:p>
          <a:p>
            <a:pPr marL="685800" lvl="2" indent="0">
              <a:buNone/>
            </a:pPr>
            <a:r>
              <a:rPr lang="en-US" altLang="zh-CN" dirty="0" smtClean="0"/>
              <a:t>1010, +1, +1, 0, -2, -1, 0, -1, +2, +1, +1, + 2</a:t>
            </a:r>
            <a:endParaRPr lang="zh-CN" altLang="en-US" dirty="0" smtClean="0"/>
          </a:p>
        </p:txBody>
      </p:sp>
    </p:spTree>
    <p:extLst>
      <p:ext uri="{BB962C8B-B14F-4D97-AF65-F5344CB8AC3E}">
        <p14:creationId xmlns:p14="http://schemas.microsoft.com/office/powerpoint/2010/main" val="1642543211"/>
      </p:ext>
    </p:extLst>
  </p:cSld>
  <p:clrMapOvr>
    <a:masterClrMapping/>
  </p:clrMapOvr>
  <p:transition spd="slow">
    <p:pull/>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75656" y="332656"/>
            <a:ext cx="6736712" cy="854968"/>
          </a:xfrm>
        </p:spPr>
        <p:txBody>
          <a:bodyPr/>
          <a:lstStyle/>
          <a:p>
            <a:r>
              <a:rPr lang="en-US" altLang="zh-CN" dirty="0" smtClean="0"/>
              <a:t>Audio/video codec</a:t>
            </a:r>
            <a:endParaRPr lang="zh-CN" altLang="en-US" dirty="0"/>
          </a:p>
        </p:txBody>
      </p:sp>
      <p:sp>
        <p:nvSpPr>
          <p:cNvPr id="3" name="日期占位符 2"/>
          <p:cNvSpPr>
            <a:spLocks noGrp="1"/>
          </p:cNvSpPr>
          <p:nvPr>
            <p:ph type="dt" sz="half" idx="10"/>
          </p:nvPr>
        </p:nvSpPr>
        <p:spPr/>
        <p:txBody>
          <a:bodyPr/>
          <a:lstStyle/>
          <a:p>
            <a:fld id="{E3127EC2-47FB-48A1-8644-C8A81DDAA119}" type="datetime4">
              <a:rPr lang="en-US" smtClean="0"/>
              <a:pPr/>
              <a:t>April 22, 2015</a:t>
            </a:fld>
            <a:endParaRPr lang="en-US"/>
          </a:p>
        </p:txBody>
      </p:sp>
      <p:sp>
        <p:nvSpPr>
          <p:cNvPr id="4" name="页脚占位符 3"/>
          <p:cNvSpPr>
            <a:spLocks noGrp="1"/>
          </p:cNvSpPr>
          <p:nvPr>
            <p:ph type="ftr" sz="quarter" idx="11"/>
          </p:nvPr>
        </p:nvSpPr>
        <p:spPr/>
        <p:txBody>
          <a:bodyPr/>
          <a:lstStyle/>
          <a:p>
            <a:endParaRPr lang="en-US" dirty="0"/>
          </a:p>
        </p:txBody>
      </p:sp>
      <p:sp>
        <p:nvSpPr>
          <p:cNvPr id="5" name="灯片编号占位符 4"/>
          <p:cNvSpPr>
            <a:spLocks noGrp="1"/>
          </p:cNvSpPr>
          <p:nvPr>
            <p:ph type="sldNum" sz="quarter" idx="12"/>
          </p:nvPr>
        </p:nvSpPr>
        <p:spPr/>
        <p:txBody>
          <a:bodyPr/>
          <a:lstStyle/>
          <a:p>
            <a:fld id="{8B37D5FE-740C-46F5-801A-FA5477D9711F}" type="slidenum">
              <a:rPr lang="en-US" smtClean="0"/>
              <a:pPr/>
              <a:t>27</a:t>
            </a:fld>
            <a:endParaRPr lang="en-US"/>
          </a:p>
        </p:txBody>
      </p:sp>
      <p:sp>
        <p:nvSpPr>
          <p:cNvPr id="7" name="标题 1"/>
          <p:cNvSpPr txBox="1">
            <a:spLocks/>
          </p:cNvSpPr>
          <p:nvPr/>
        </p:nvSpPr>
        <p:spPr>
          <a:xfrm>
            <a:off x="1763688" y="1280716"/>
            <a:ext cx="5832648" cy="566936"/>
          </a:xfrm>
          <a:prstGeom prst="rect">
            <a:avLst/>
          </a:prstGeom>
        </p:spPr>
        <p:txBody>
          <a:bodyPr vert="horz" lIns="91440" tIns="45720" rIns="91440" bIns="45720" rtlCol="0" anchor="b">
            <a:no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CN" altLang="en-US" sz="2400" dirty="0" smtClean="0">
                <a:solidFill>
                  <a:srgbClr val="FF0000"/>
                </a:solidFill>
              </a:rPr>
              <a:t>视频编码基础</a:t>
            </a:r>
            <a:r>
              <a:rPr lang="en-US" altLang="zh-CN" sz="2400" dirty="0" smtClean="0">
                <a:solidFill>
                  <a:srgbClr val="FF0000"/>
                </a:solidFill>
              </a:rPr>
              <a:t>(4)</a:t>
            </a:r>
            <a:endParaRPr lang="zh-CN" altLang="en-US" sz="2400" dirty="0">
              <a:solidFill>
                <a:srgbClr val="FF0000"/>
              </a:solidFill>
            </a:endParaRPr>
          </a:p>
        </p:txBody>
      </p:sp>
      <p:sp>
        <p:nvSpPr>
          <p:cNvPr id="11" name="内容占位符 2"/>
          <p:cNvSpPr txBox="1">
            <a:spLocks/>
          </p:cNvSpPr>
          <p:nvPr/>
        </p:nvSpPr>
        <p:spPr>
          <a:xfrm>
            <a:off x="1043608" y="1916832"/>
            <a:ext cx="6336704" cy="855018"/>
          </a:xfrm>
          <a:prstGeom prst="rect">
            <a:avLst/>
          </a:prstGeom>
        </p:spPr>
        <p:txBody>
          <a:bodyPr/>
          <a:lstStyle>
            <a:lvl1pPr marL="342900" indent="-274320" algn="l" defTabSz="914400" rtl="0" eaLnBrk="1" latinLnBrk="0" hangingPunct="1">
              <a:spcBef>
                <a:spcPct val="20000"/>
              </a:spcBef>
              <a:buClr>
                <a:schemeClr val="accent1"/>
              </a:buClr>
              <a:buSzPct val="76000"/>
              <a:buFont typeface="Wingdings 2" pitchFamily="18" charset="2"/>
              <a:buChar char=""/>
              <a:defRPr sz="2400" kern="1200">
                <a:solidFill>
                  <a:schemeClr val="tx2"/>
                </a:solidFill>
                <a:latin typeface="+mn-lt"/>
                <a:ea typeface="+mn-ea"/>
                <a:cs typeface="+mn-cs"/>
              </a:defRPr>
            </a:lvl1pPr>
            <a:lvl2pPr marL="640080" indent="-274320" algn="l" defTabSz="914400" rtl="0" eaLnBrk="1" latinLnBrk="0" hangingPunct="1">
              <a:spcBef>
                <a:spcPct val="20000"/>
              </a:spcBef>
              <a:buClr>
                <a:schemeClr val="accent1"/>
              </a:buClr>
              <a:buSzPct val="76000"/>
              <a:buFont typeface="Wingdings 2" pitchFamily="18" charset="2"/>
              <a:buChar char=""/>
              <a:defRPr sz="2200" kern="1200">
                <a:solidFill>
                  <a:schemeClr val="tx2"/>
                </a:solidFill>
                <a:latin typeface="+mn-lt"/>
                <a:ea typeface="+mn-ea"/>
                <a:cs typeface="+mn-cs"/>
              </a:defRPr>
            </a:lvl2pPr>
            <a:lvl3pPr marL="914400" indent="-228600" algn="l" defTabSz="914400" rtl="0" eaLnBrk="1" latinLnBrk="0" hangingPunct="1">
              <a:spcBef>
                <a:spcPct val="20000"/>
              </a:spcBef>
              <a:buClr>
                <a:schemeClr val="accent1"/>
              </a:buClr>
              <a:buSzPct val="76000"/>
              <a:buFont typeface="Wingdings 2" pitchFamily="18" charset="2"/>
              <a:buChar char=""/>
              <a:defRPr sz="2000" kern="1200">
                <a:solidFill>
                  <a:schemeClr val="tx2"/>
                </a:solidFill>
                <a:latin typeface="+mn-lt"/>
                <a:ea typeface="+mn-ea"/>
                <a:cs typeface="+mn-cs"/>
              </a:defRPr>
            </a:lvl3pPr>
            <a:lvl4pPr marL="1124712" indent="-228600" algn="l" defTabSz="914400" rtl="0" eaLnBrk="1" latinLnBrk="0" hangingPunct="1">
              <a:spcBef>
                <a:spcPct val="20000"/>
              </a:spcBef>
              <a:buClr>
                <a:schemeClr val="accent1"/>
              </a:buClr>
              <a:buSzPct val="76000"/>
              <a:buFont typeface="Wingdings 2" pitchFamily="18" charset="2"/>
              <a:buChar char=""/>
              <a:defRPr sz="1800" kern="1200">
                <a:solidFill>
                  <a:schemeClr val="tx2"/>
                </a:solidFill>
                <a:latin typeface="+mn-lt"/>
                <a:ea typeface="+mn-ea"/>
                <a:cs typeface="+mn-cs"/>
              </a:defRPr>
            </a:lvl4pPr>
            <a:lvl5pPr marL="1325880" indent="-228600" algn="l" defTabSz="914400" rtl="0" eaLnBrk="1" latinLnBrk="0" hangingPunct="1">
              <a:spcBef>
                <a:spcPct val="20000"/>
              </a:spcBef>
              <a:buClr>
                <a:schemeClr val="accent1"/>
              </a:buClr>
              <a:buSzPct val="76000"/>
              <a:buFont typeface="Wingdings 2" pitchFamily="18" charset="2"/>
              <a:buChar char=""/>
              <a:defRPr sz="1600" kern="1200" baseline="0">
                <a:solidFill>
                  <a:schemeClr val="tx2"/>
                </a:solidFill>
                <a:latin typeface="+mn-lt"/>
                <a:ea typeface="+mn-ea"/>
                <a:cs typeface="+mn-cs"/>
              </a:defRPr>
            </a:lvl5pPr>
            <a:lvl6pPr marL="1517904"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6pPr>
            <a:lvl7pPr marL="1719072"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7pPr>
            <a:lvl8pPr marL="1920240"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8pPr>
            <a:lvl9pPr marL="2121408"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9pPr>
          </a:lstStyle>
          <a:p>
            <a:pPr lvl="1"/>
            <a:r>
              <a:rPr lang="zh-CN" altLang="en-US" dirty="0" smtClean="0"/>
              <a:t>帧内编码</a:t>
            </a:r>
          </a:p>
          <a:p>
            <a:pPr lvl="2"/>
            <a:r>
              <a:rPr lang="zh-CN" altLang="en-US" dirty="0" smtClean="0"/>
              <a:t>因此，可以用另一种方法进行视频编码，将图像进过某种数学变换后，得到变换域中的图像，其中</a:t>
            </a:r>
            <a:r>
              <a:rPr lang="en-US" altLang="zh-CN" dirty="0" err="1" smtClean="0"/>
              <a:t>u,v</a:t>
            </a:r>
            <a:r>
              <a:rPr lang="zh-CN" altLang="en-US" dirty="0" smtClean="0"/>
              <a:t>分别是空间频率坐标。用</a:t>
            </a:r>
            <a:r>
              <a:rPr lang="en-US" altLang="zh-CN" dirty="0" smtClean="0"/>
              <a:t>”o”</a:t>
            </a:r>
            <a:r>
              <a:rPr lang="zh-CN" altLang="en-US" dirty="0" smtClean="0"/>
              <a:t>表示低频和直流占图像能量中的大部分，而高频部分</a:t>
            </a:r>
            <a:r>
              <a:rPr lang="en-US" altLang="zh-CN" dirty="0" smtClean="0"/>
              <a:t>(</a:t>
            </a:r>
            <a:r>
              <a:rPr lang="zh-CN" altLang="en-US" dirty="0" smtClean="0"/>
              <a:t>用</a:t>
            </a:r>
            <a:r>
              <a:rPr lang="en-US" altLang="zh-CN" dirty="0" smtClean="0"/>
              <a:t>”x”</a:t>
            </a:r>
            <a:r>
              <a:rPr lang="zh-CN" altLang="en-US" dirty="0" smtClean="0"/>
              <a:t>表示</a:t>
            </a:r>
            <a:r>
              <a:rPr lang="en-US" altLang="zh-CN" dirty="0" smtClean="0"/>
              <a:t>)</a:t>
            </a:r>
            <a:r>
              <a:rPr lang="zh-CN" altLang="en-US" dirty="0" smtClean="0"/>
              <a:t>则是少量的，于是可用较少的码表示直流低频以及高频。</a:t>
            </a:r>
          </a:p>
        </p:txBody>
      </p:sp>
    </p:spTree>
    <p:extLst>
      <p:ext uri="{BB962C8B-B14F-4D97-AF65-F5344CB8AC3E}">
        <p14:creationId xmlns:p14="http://schemas.microsoft.com/office/powerpoint/2010/main" val="2148718153"/>
      </p:ext>
    </p:extLst>
  </p:cSld>
  <p:clrMapOvr>
    <a:masterClrMapping/>
  </p:clrMapOvr>
  <p:transition spd="slow">
    <p:pull/>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75656" y="332656"/>
            <a:ext cx="6736712" cy="854968"/>
          </a:xfrm>
        </p:spPr>
        <p:txBody>
          <a:bodyPr/>
          <a:lstStyle/>
          <a:p>
            <a:r>
              <a:rPr lang="en-US" altLang="zh-CN" dirty="0" smtClean="0"/>
              <a:t>Audio/video codec</a:t>
            </a:r>
            <a:endParaRPr lang="zh-CN" altLang="en-US" dirty="0"/>
          </a:p>
        </p:txBody>
      </p:sp>
      <p:sp>
        <p:nvSpPr>
          <p:cNvPr id="3" name="日期占位符 2"/>
          <p:cNvSpPr>
            <a:spLocks noGrp="1"/>
          </p:cNvSpPr>
          <p:nvPr>
            <p:ph type="dt" sz="half" idx="10"/>
          </p:nvPr>
        </p:nvSpPr>
        <p:spPr/>
        <p:txBody>
          <a:bodyPr/>
          <a:lstStyle/>
          <a:p>
            <a:fld id="{E3127EC2-47FB-48A1-8644-C8A81DDAA119}" type="datetime4">
              <a:rPr lang="en-US" smtClean="0"/>
              <a:pPr/>
              <a:t>April 22, 2015</a:t>
            </a:fld>
            <a:endParaRPr lang="en-US"/>
          </a:p>
        </p:txBody>
      </p:sp>
      <p:sp>
        <p:nvSpPr>
          <p:cNvPr id="4" name="页脚占位符 3"/>
          <p:cNvSpPr>
            <a:spLocks noGrp="1"/>
          </p:cNvSpPr>
          <p:nvPr>
            <p:ph type="ftr" sz="quarter" idx="11"/>
          </p:nvPr>
        </p:nvSpPr>
        <p:spPr/>
        <p:txBody>
          <a:bodyPr/>
          <a:lstStyle/>
          <a:p>
            <a:endParaRPr lang="en-US" dirty="0"/>
          </a:p>
        </p:txBody>
      </p:sp>
      <p:sp>
        <p:nvSpPr>
          <p:cNvPr id="5" name="灯片编号占位符 4"/>
          <p:cNvSpPr>
            <a:spLocks noGrp="1"/>
          </p:cNvSpPr>
          <p:nvPr>
            <p:ph type="sldNum" sz="quarter" idx="12"/>
          </p:nvPr>
        </p:nvSpPr>
        <p:spPr/>
        <p:txBody>
          <a:bodyPr/>
          <a:lstStyle/>
          <a:p>
            <a:fld id="{8B37D5FE-740C-46F5-801A-FA5477D9711F}" type="slidenum">
              <a:rPr lang="en-US" smtClean="0"/>
              <a:pPr/>
              <a:t>28</a:t>
            </a:fld>
            <a:endParaRPr lang="en-US"/>
          </a:p>
        </p:txBody>
      </p:sp>
      <p:sp>
        <p:nvSpPr>
          <p:cNvPr id="7" name="标题 1"/>
          <p:cNvSpPr txBox="1">
            <a:spLocks/>
          </p:cNvSpPr>
          <p:nvPr/>
        </p:nvSpPr>
        <p:spPr>
          <a:xfrm>
            <a:off x="1763688" y="1280716"/>
            <a:ext cx="5832648" cy="566936"/>
          </a:xfrm>
          <a:prstGeom prst="rect">
            <a:avLst/>
          </a:prstGeom>
        </p:spPr>
        <p:txBody>
          <a:bodyPr vert="horz" lIns="91440" tIns="45720" rIns="91440" bIns="45720" rtlCol="0" anchor="b">
            <a:no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CN" altLang="en-US" sz="2400" dirty="0" smtClean="0">
                <a:solidFill>
                  <a:srgbClr val="FF0000"/>
                </a:solidFill>
              </a:rPr>
              <a:t>视频编码基础</a:t>
            </a:r>
            <a:r>
              <a:rPr lang="en-US" altLang="zh-CN" sz="2400" dirty="0" smtClean="0">
                <a:solidFill>
                  <a:srgbClr val="FF0000"/>
                </a:solidFill>
              </a:rPr>
              <a:t>(5)</a:t>
            </a:r>
            <a:endParaRPr lang="zh-CN" altLang="en-US" sz="2400" dirty="0">
              <a:solidFill>
                <a:srgbClr val="FF0000"/>
              </a:solidFill>
            </a:endParaRPr>
          </a:p>
        </p:txBody>
      </p:sp>
      <p:sp>
        <p:nvSpPr>
          <p:cNvPr id="10" name="矩形 9"/>
          <p:cNvSpPr/>
          <p:nvPr/>
        </p:nvSpPr>
        <p:spPr>
          <a:xfrm>
            <a:off x="1691680" y="1984772"/>
            <a:ext cx="5688632" cy="2308324"/>
          </a:xfrm>
          <a:prstGeom prst="rect">
            <a:avLst/>
          </a:prstGeom>
        </p:spPr>
        <p:txBody>
          <a:bodyPr wrap="square">
            <a:spAutoFit/>
          </a:bodyPr>
          <a:lstStyle/>
          <a:p>
            <a:pPr>
              <a:lnSpc>
                <a:spcPct val="200000"/>
              </a:lnSpc>
              <a:buFont typeface="Wingdings" pitchFamily="2" charset="2"/>
              <a:buNone/>
            </a:pPr>
            <a:r>
              <a:rPr lang="en-US" altLang="zh-CN" b="1" dirty="0">
                <a:solidFill>
                  <a:srgbClr val="FF33CC"/>
                </a:solidFill>
                <a:latin typeface="宋体" pitchFamily="2" charset="-122"/>
              </a:rPr>
              <a:t>JPEG</a:t>
            </a:r>
            <a:r>
              <a:rPr lang="zh-CN" altLang="en-US" b="1" dirty="0">
                <a:solidFill>
                  <a:srgbClr val="FF33CC"/>
                </a:solidFill>
                <a:latin typeface="宋体" pitchFamily="2" charset="-122"/>
              </a:rPr>
              <a:t>标准的算法的三个基本步骤</a:t>
            </a:r>
          </a:p>
          <a:p>
            <a:pPr>
              <a:lnSpc>
                <a:spcPct val="200000"/>
              </a:lnSpc>
              <a:buFont typeface="Wingdings" pitchFamily="2" charset="2"/>
              <a:buNone/>
            </a:pPr>
            <a:r>
              <a:rPr lang="en-US" altLang="zh-CN" b="1" dirty="0">
                <a:solidFill>
                  <a:srgbClr val="FF33CC"/>
                </a:solidFill>
                <a:latin typeface="宋体" pitchFamily="2" charset="-122"/>
              </a:rPr>
              <a:t>(1)</a:t>
            </a:r>
            <a:r>
              <a:rPr lang="zh-CN" altLang="en-US" b="1" dirty="0">
                <a:solidFill>
                  <a:srgbClr val="FF33CC"/>
                </a:solidFill>
                <a:latin typeface="宋体" pitchFamily="2" charset="-122"/>
              </a:rPr>
              <a:t>用</a:t>
            </a:r>
            <a:r>
              <a:rPr lang="en-US" altLang="zh-CN" b="1" dirty="0">
                <a:solidFill>
                  <a:srgbClr val="FF33CC"/>
                </a:solidFill>
                <a:latin typeface="宋体" pitchFamily="2" charset="-122"/>
              </a:rPr>
              <a:t>DCT</a:t>
            </a:r>
            <a:r>
              <a:rPr lang="zh-CN" altLang="en-US" b="1" dirty="0">
                <a:solidFill>
                  <a:srgbClr val="FF33CC"/>
                </a:solidFill>
                <a:latin typeface="宋体" pitchFamily="2" charset="-122"/>
              </a:rPr>
              <a:t>变换来分析图像    </a:t>
            </a:r>
          </a:p>
          <a:p>
            <a:pPr>
              <a:lnSpc>
                <a:spcPct val="200000"/>
              </a:lnSpc>
              <a:buFont typeface="Wingdings" pitchFamily="2" charset="2"/>
              <a:buNone/>
            </a:pPr>
            <a:r>
              <a:rPr lang="en-US" altLang="zh-CN" b="1" dirty="0">
                <a:solidFill>
                  <a:srgbClr val="FF33CC"/>
                </a:solidFill>
                <a:latin typeface="宋体" pitchFamily="2" charset="-122"/>
              </a:rPr>
              <a:t>(2)</a:t>
            </a:r>
            <a:r>
              <a:rPr lang="zh-CN" altLang="en-US" b="1" dirty="0">
                <a:solidFill>
                  <a:srgbClr val="FF33CC"/>
                </a:solidFill>
                <a:latin typeface="宋体" pitchFamily="2" charset="-122"/>
              </a:rPr>
              <a:t>用对于人眼是最佳效果的加权函数来量化</a:t>
            </a:r>
            <a:r>
              <a:rPr lang="en-US" altLang="zh-CN" b="1" dirty="0">
                <a:solidFill>
                  <a:srgbClr val="FF33CC"/>
                </a:solidFill>
                <a:latin typeface="宋体" pitchFamily="2" charset="-122"/>
              </a:rPr>
              <a:t>DCT</a:t>
            </a:r>
            <a:r>
              <a:rPr lang="zh-CN" altLang="en-US" b="1" dirty="0">
                <a:solidFill>
                  <a:srgbClr val="FF33CC"/>
                </a:solidFill>
                <a:latin typeface="宋体" pitchFamily="2" charset="-122"/>
              </a:rPr>
              <a:t>系数    </a:t>
            </a:r>
          </a:p>
          <a:p>
            <a:pPr>
              <a:lnSpc>
                <a:spcPct val="200000"/>
              </a:lnSpc>
              <a:buFont typeface="Wingdings" pitchFamily="2" charset="2"/>
              <a:buNone/>
            </a:pPr>
            <a:r>
              <a:rPr lang="en-US" altLang="zh-CN" b="1" dirty="0">
                <a:solidFill>
                  <a:srgbClr val="FF33CC"/>
                </a:solidFill>
                <a:latin typeface="宋体" pitchFamily="2" charset="-122"/>
              </a:rPr>
              <a:t>(3)</a:t>
            </a:r>
            <a:r>
              <a:rPr lang="zh-CN" altLang="en-US" b="1" dirty="0">
                <a:solidFill>
                  <a:srgbClr val="FF33CC"/>
                </a:solidFill>
                <a:latin typeface="宋体" pitchFamily="2" charset="-122"/>
              </a:rPr>
              <a:t>对数据进行熵编码。</a:t>
            </a:r>
          </a:p>
        </p:txBody>
      </p:sp>
    </p:spTree>
    <p:extLst>
      <p:ext uri="{BB962C8B-B14F-4D97-AF65-F5344CB8AC3E}">
        <p14:creationId xmlns:p14="http://schemas.microsoft.com/office/powerpoint/2010/main" val="3271180243"/>
      </p:ext>
    </p:extLst>
  </p:cSld>
  <p:clrMapOvr>
    <a:masterClrMapping/>
  </p:clrMapOvr>
  <p:transition spd="slow">
    <p:pull/>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75656" y="332656"/>
            <a:ext cx="6736712" cy="854968"/>
          </a:xfrm>
        </p:spPr>
        <p:txBody>
          <a:bodyPr/>
          <a:lstStyle/>
          <a:p>
            <a:r>
              <a:rPr lang="en-US" altLang="zh-CN" dirty="0" smtClean="0"/>
              <a:t>Audio/video codec</a:t>
            </a:r>
            <a:endParaRPr lang="zh-CN" altLang="en-US" dirty="0"/>
          </a:p>
        </p:txBody>
      </p:sp>
      <p:sp>
        <p:nvSpPr>
          <p:cNvPr id="3" name="日期占位符 2"/>
          <p:cNvSpPr>
            <a:spLocks noGrp="1"/>
          </p:cNvSpPr>
          <p:nvPr>
            <p:ph type="dt" sz="half" idx="10"/>
          </p:nvPr>
        </p:nvSpPr>
        <p:spPr/>
        <p:txBody>
          <a:bodyPr/>
          <a:lstStyle/>
          <a:p>
            <a:fld id="{E3127EC2-47FB-48A1-8644-C8A81DDAA119}" type="datetime4">
              <a:rPr lang="en-US" smtClean="0"/>
              <a:pPr/>
              <a:t>April 22, 2015</a:t>
            </a:fld>
            <a:endParaRPr lang="en-US"/>
          </a:p>
        </p:txBody>
      </p:sp>
      <p:sp>
        <p:nvSpPr>
          <p:cNvPr id="4" name="页脚占位符 3"/>
          <p:cNvSpPr>
            <a:spLocks noGrp="1"/>
          </p:cNvSpPr>
          <p:nvPr>
            <p:ph type="ftr" sz="quarter" idx="11"/>
          </p:nvPr>
        </p:nvSpPr>
        <p:spPr/>
        <p:txBody>
          <a:bodyPr/>
          <a:lstStyle/>
          <a:p>
            <a:endParaRPr lang="en-US" dirty="0"/>
          </a:p>
        </p:txBody>
      </p:sp>
      <p:sp>
        <p:nvSpPr>
          <p:cNvPr id="5" name="灯片编号占位符 4"/>
          <p:cNvSpPr>
            <a:spLocks noGrp="1"/>
          </p:cNvSpPr>
          <p:nvPr>
            <p:ph type="sldNum" sz="quarter" idx="12"/>
          </p:nvPr>
        </p:nvSpPr>
        <p:spPr/>
        <p:txBody>
          <a:bodyPr/>
          <a:lstStyle/>
          <a:p>
            <a:fld id="{8B37D5FE-740C-46F5-801A-FA5477D9711F}" type="slidenum">
              <a:rPr lang="en-US" smtClean="0"/>
              <a:pPr/>
              <a:t>29</a:t>
            </a:fld>
            <a:endParaRPr lang="en-US"/>
          </a:p>
        </p:txBody>
      </p:sp>
      <p:sp>
        <p:nvSpPr>
          <p:cNvPr id="7" name="标题 1"/>
          <p:cNvSpPr txBox="1">
            <a:spLocks/>
          </p:cNvSpPr>
          <p:nvPr/>
        </p:nvSpPr>
        <p:spPr>
          <a:xfrm>
            <a:off x="1763688" y="1280716"/>
            <a:ext cx="5832648" cy="566936"/>
          </a:xfrm>
          <a:prstGeom prst="rect">
            <a:avLst/>
          </a:prstGeom>
        </p:spPr>
        <p:txBody>
          <a:bodyPr vert="horz" lIns="91440" tIns="45720" rIns="91440" bIns="45720" rtlCol="0" anchor="b">
            <a:no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CN" altLang="en-US" sz="2400" dirty="0" smtClean="0">
                <a:solidFill>
                  <a:srgbClr val="FF0000"/>
                </a:solidFill>
              </a:rPr>
              <a:t>视频编码基础</a:t>
            </a:r>
            <a:r>
              <a:rPr lang="en-US" altLang="zh-CN" sz="2400" dirty="0" smtClean="0">
                <a:solidFill>
                  <a:srgbClr val="FF0000"/>
                </a:solidFill>
              </a:rPr>
              <a:t>(6)</a:t>
            </a:r>
            <a:endParaRPr lang="zh-CN" altLang="en-US" sz="2400" dirty="0">
              <a:solidFill>
                <a:srgbClr val="FF0000"/>
              </a:solidFill>
            </a:endParaRPr>
          </a:p>
        </p:txBody>
      </p:sp>
      <p:pic>
        <p:nvPicPr>
          <p:cNvPr id="8" name="Picture 3" descr="5-3-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7704" y="1838648"/>
            <a:ext cx="4288127" cy="3030512"/>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p:cNvSpPr/>
          <p:nvPr/>
        </p:nvSpPr>
        <p:spPr>
          <a:xfrm>
            <a:off x="2854761" y="4797152"/>
            <a:ext cx="2394012" cy="830997"/>
          </a:xfrm>
          <a:prstGeom prst="rect">
            <a:avLst/>
          </a:prstGeom>
        </p:spPr>
        <p:txBody>
          <a:bodyPr wrap="square">
            <a:spAutoFit/>
          </a:bodyPr>
          <a:lstStyle/>
          <a:p>
            <a:pPr algn="ctr">
              <a:lnSpc>
                <a:spcPct val="200000"/>
              </a:lnSpc>
            </a:pPr>
            <a:r>
              <a:rPr lang="zh-CN" altLang="en-US" sz="1200" dirty="0">
                <a:solidFill>
                  <a:srgbClr val="FF33CC"/>
                </a:solidFill>
              </a:rPr>
              <a:t>基于</a:t>
            </a:r>
            <a:r>
              <a:rPr lang="en-US" altLang="zh-CN" sz="1200" dirty="0">
                <a:solidFill>
                  <a:srgbClr val="FF33CC"/>
                </a:solidFill>
              </a:rPr>
              <a:t>DCT</a:t>
            </a:r>
            <a:r>
              <a:rPr lang="zh-CN" altLang="en-US" sz="1200" dirty="0">
                <a:solidFill>
                  <a:srgbClr val="FF33CC"/>
                </a:solidFill>
              </a:rPr>
              <a:t>的编、解码器方框</a:t>
            </a:r>
            <a:r>
              <a:rPr lang="zh-CN" altLang="en-US" sz="1200" dirty="0" smtClean="0">
                <a:solidFill>
                  <a:srgbClr val="FF33CC"/>
                </a:solidFill>
              </a:rPr>
              <a:t>简图</a:t>
            </a:r>
            <a:endParaRPr lang="zh-CN" altLang="en-US" sz="1200" dirty="0">
              <a:solidFill>
                <a:srgbClr val="FF33CC"/>
              </a:solidFill>
            </a:endParaRPr>
          </a:p>
          <a:p>
            <a:pPr algn="ctr">
              <a:lnSpc>
                <a:spcPct val="200000"/>
              </a:lnSpc>
            </a:pPr>
            <a:r>
              <a:rPr lang="en-US" altLang="zh-CN" sz="1200" dirty="0">
                <a:solidFill>
                  <a:srgbClr val="FF33CC"/>
                </a:solidFill>
              </a:rPr>
              <a:t>(a) </a:t>
            </a:r>
            <a:r>
              <a:rPr lang="zh-CN" altLang="en-US" sz="1200" dirty="0">
                <a:solidFill>
                  <a:srgbClr val="FF33CC"/>
                </a:solidFill>
              </a:rPr>
              <a:t>编码器</a:t>
            </a:r>
            <a:r>
              <a:rPr lang="en-US" altLang="zh-CN" sz="1200" dirty="0">
                <a:solidFill>
                  <a:srgbClr val="FF33CC"/>
                </a:solidFill>
              </a:rPr>
              <a:t>; (b) </a:t>
            </a:r>
            <a:r>
              <a:rPr lang="zh-CN" altLang="en-US" sz="1200" dirty="0">
                <a:solidFill>
                  <a:srgbClr val="FF33CC"/>
                </a:solidFill>
              </a:rPr>
              <a:t>解码器</a:t>
            </a:r>
          </a:p>
        </p:txBody>
      </p:sp>
    </p:spTree>
    <p:extLst>
      <p:ext uri="{BB962C8B-B14F-4D97-AF65-F5344CB8AC3E}">
        <p14:creationId xmlns:p14="http://schemas.microsoft.com/office/powerpoint/2010/main" val="4047098835"/>
      </p:ext>
    </p:extLst>
  </p:cSld>
  <p:clrMapOvr>
    <a:masterClrMapping/>
  </p:clrMapOvr>
  <p:transition spd="slow">
    <p:pull/>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75656" y="332656"/>
            <a:ext cx="6736712" cy="854968"/>
          </a:xfrm>
        </p:spPr>
        <p:txBody>
          <a:bodyPr/>
          <a:lstStyle/>
          <a:p>
            <a:r>
              <a:rPr lang="en-US" altLang="zh-CN" dirty="0" smtClean="0"/>
              <a:t>Audio/video codec</a:t>
            </a:r>
            <a:endParaRPr lang="zh-CN" altLang="en-US" dirty="0"/>
          </a:p>
        </p:txBody>
      </p:sp>
      <p:sp>
        <p:nvSpPr>
          <p:cNvPr id="3" name="日期占位符 2"/>
          <p:cNvSpPr>
            <a:spLocks noGrp="1"/>
          </p:cNvSpPr>
          <p:nvPr>
            <p:ph type="dt" sz="half" idx="10"/>
          </p:nvPr>
        </p:nvSpPr>
        <p:spPr/>
        <p:txBody>
          <a:bodyPr/>
          <a:lstStyle/>
          <a:p>
            <a:fld id="{E3127EC2-47FB-48A1-8644-C8A81DDAA119}" type="datetime4">
              <a:rPr lang="en-US" smtClean="0"/>
              <a:pPr/>
              <a:t>April 22, 2015</a:t>
            </a:fld>
            <a:endParaRPr lang="en-US"/>
          </a:p>
        </p:txBody>
      </p:sp>
      <p:sp>
        <p:nvSpPr>
          <p:cNvPr id="4" name="页脚占位符 3"/>
          <p:cNvSpPr>
            <a:spLocks noGrp="1"/>
          </p:cNvSpPr>
          <p:nvPr>
            <p:ph type="ftr" sz="quarter" idx="11"/>
          </p:nvPr>
        </p:nvSpPr>
        <p:spPr/>
        <p:txBody>
          <a:bodyPr/>
          <a:lstStyle/>
          <a:p>
            <a:endParaRPr lang="en-US" dirty="0"/>
          </a:p>
        </p:txBody>
      </p:sp>
      <p:sp>
        <p:nvSpPr>
          <p:cNvPr id="5" name="灯片编号占位符 4"/>
          <p:cNvSpPr>
            <a:spLocks noGrp="1"/>
          </p:cNvSpPr>
          <p:nvPr>
            <p:ph type="sldNum" sz="quarter" idx="12"/>
          </p:nvPr>
        </p:nvSpPr>
        <p:spPr/>
        <p:txBody>
          <a:bodyPr/>
          <a:lstStyle/>
          <a:p>
            <a:fld id="{8B37D5FE-740C-46F5-801A-FA5477D9711F}" type="slidenum">
              <a:rPr lang="en-US" smtClean="0"/>
              <a:pPr/>
              <a:t>3</a:t>
            </a:fld>
            <a:endParaRPr lang="en-US"/>
          </a:p>
        </p:txBody>
      </p:sp>
      <p:sp>
        <p:nvSpPr>
          <p:cNvPr id="7" name="标题 1"/>
          <p:cNvSpPr txBox="1">
            <a:spLocks/>
          </p:cNvSpPr>
          <p:nvPr/>
        </p:nvSpPr>
        <p:spPr>
          <a:xfrm>
            <a:off x="3203848" y="1196752"/>
            <a:ext cx="4320480" cy="566936"/>
          </a:xfrm>
          <a:prstGeom prst="rect">
            <a:avLst/>
          </a:prstGeom>
        </p:spPr>
        <p:txBody>
          <a:bodyPr vert="horz" lIns="91440" tIns="45720" rIns="91440" bIns="45720" rtlCol="0" anchor="b">
            <a:norm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ltLang="zh-CN" sz="2800" dirty="0" smtClean="0">
                <a:solidFill>
                  <a:srgbClr val="FF0000"/>
                </a:solidFill>
              </a:rPr>
              <a:t>Flowers</a:t>
            </a:r>
            <a:endParaRPr lang="zh-CN" altLang="en-US" sz="2800" dirty="0">
              <a:solidFill>
                <a:srgbClr val="FF0000"/>
              </a:solidFill>
            </a:endParaRPr>
          </a:p>
        </p:txBody>
      </p:sp>
      <p:pic>
        <p:nvPicPr>
          <p:cNvPr id="3074" name="Picture 2" descr="E:\userid110601time20101031150155.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28495" y="1700808"/>
            <a:ext cx="5075545" cy="3384376"/>
          </a:xfrm>
          <a:prstGeom prst="rect">
            <a:avLst/>
          </a:prstGeom>
          <a:noFill/>
          <a:extLst>
            <a:ext uri="{909E8E84-426E-40DD-AFC4-6F175D3DCCD1}">
              <a14:hiddenFill xmlns:a14="http://schemas.microsoft.com/office/drawing/2010/main">
                <a:solidFill>
                  <a:srgbClr val="FFFFFF"/>
                </a:solidFill>
              </a14:hiddenFill>
            </a:ext>
          </a:extLst>
        </p:spPr>
      </p:pic>
      <p:pic>
        <p:nvPicPr>
          <p:cNvPr id="3075" name="Picture 3" descr="E:\aa5.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07065" y="1700808"/>
            <a:ext cx="2483777" cy="16561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5473076"/>
      </p:ext>
    </p:extLst>
  </p:cSld>
  <p:clrMapOvr>
    <a:masterClrMapping/>
  </p:clrMapOvr>
  <p:transition spd="slow">
    <p:pull/>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75656" y="332656"/>
            <a:ext cx="6736712" cy="854968"/>
          </a:xfrm>
        </p:spPr>
        <p:txBody>
          <a:bodyPr/>
          <a:lstStyle/>
          <a:p>
            <a:r>
              <a:rPr lang="en-US" altLang="zh-CN" dirty="0" smtClean="0"/>
              <a:t>Audio/video codec</a:t>
            </a:r>
            <a:endParaRPr lang="zh-CN" altLang="en-US" dirty="0"/>
          </a:p>
        </p:txBody>
      </p:sp>
      <p:sp>
        <p:nvSpPr>
          <p:cNvPr id="3" name="日期占位符 2"/>
          <p:cNvSpPr>
            <a:spLocks noGrp="1"/>
          </p:cNvSpPr>
          <p:nvPr>
            <p:ph type="dt" sz="half" idx="10"/>
          </p:nvPr>
        </p:nvSpPr>
        <p:spPr/>
        <p:txBody>
          <a:bodyPr/>
          <a:lstStyle/>
          <a:p>
            <a:fld id="{E3127EC2-47FB-48A1-8644-C8A81DDAA119}" type="datetime4">
              <a:rPr lang="en-US" smtClean="0"/>
              <a:pPr/>
              <a:t>April 22, 2015</a:t>
            </a:fld>
            <a:endParaRPr lang="en-US"/>
          </a:p>
        </p:txBody>
      </p:sp>
      <p:sp>
        <p:nvSpPr>
          <p:cNvPr id="4" name="页脚占位符 3"/>
          <p:cNvSpPr>
            <a:spLocks noGrp="1"/>
          </p:cNvSpPr>
          <p:nvPr>
            <p:ph type="ftr" sz="quarter" idx="11"/>
          </p:nvPr>
        </p:nvSpPr>
        <p:spPr/>
        <p:txBody>
          <a:bodyPr/>
          <a:lstStyle/>
          <a:p>
            <a:endParaRPr lang="en-US" dirty="0"/>
          </a:p>
        </p:txBody>
      </p:sp>
      <p:sp>
        <p:nvSpPr>
          <p:cNvPr id="5" name="灯片编号占位符 4"/>
          <p:cNvSpPr>
            <a:spLocks noGrp="1"/>
          </p:cNvSpPr>
          <p:nvPr>
            <p:ph type="sldNum" sz="quarter" idx="12"/>
          </p:nvPr>
        </p:nvSpPr>
        <p:spPr/>
        <p:txBody>
          <a:bodyPr/>
          <a:lstStyle/>
          <a:p>
            <a:fld id="{8B37D5FE-740C-46F5-801A-FA5477D9711F}" type="slidenum">
              <a:rPr lang="en-US" smtClean="0"/>
              <a:pPr/>
              <a:t>30</a:t>
            </a:fld>
            <a:endParaRPr lang="en-US"/>
          </a:p>
        </p:txBody>
      </p:sp>
      <p:sp>
        <p:nvSpPr>
          <p:cNvPr id="7" name="标题 1"/>
          <p:cNvSpPr txBox="1">
            <a:spLocks/>
          </p:cNvSpPr>
          <p:nvPr/>
        </p:nvSpPr>
        <p:spPr>
          <a:xfrm>
            <a:off x="1763688" y="1280716"/>
            <a:ext cx="5832648" cy="566936"/>
          </a:xfrm>
          <a:prstGeom prst="rect">
            <a:avLst/>
          </a:prstGeom>
        </p:spPr>
        <p:txBody>
          <a:bodyPr vert="horz" lIns="91440" tIns="45720" rIns="91440" bIns="45720" rtlCol="0" anchor="b">
            <a:no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CN" altLang="en-US" sz="2400" dirty="0" smtClean="0">
                <a:solidFill>
                  <a:srgbClr val="FF0000"/>
                </a:solidFill>
              </a:rPr>
              <a:t>视频编码基础</a:t>
            </a:r>
            <a:r>
              <a:rPr lang="en-US" altLang="zh-CN" sz="2400" dirty="0" smtClean="0">
                <a:solidFill>
                  <a:srgbClr val="FF0000"/>
                </a:solidFill>
              </a:rPr>
              <a:t>(7)</a:t>
            </a:r>
            <a:endParaRPr lang="zh-CN" altLang="en-US" sz="2400" dirty="0">
              <a:solidFill>
                <a:srgbClr val="FF0000"/>
              </a:solidFill>
            </a:endParaRPr>
          </a:p>
        </p:txBody>
      </p:sp>
      <p:pic>
        <p:nvPicPr>
          <p:cNvPr id="9" name="Picture 2" descr="Img0000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31640" y="2074094"/>
            <a:ext cx="2764899" cy="273603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3" descr="Img0000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96539" y="2070869"/>
            <a:ext cx="2782614" cy="2736602"/>
          </a:xfrm>
          <a:prstGeom prst="rect">
            <a:avLst/>
          </a:prstGeom>
          <a:noFill/>
          <a:extLst>
            <a:ext uri="{909E8E84-426E-40DD-AFC4-6F175D3DCCD1}">
              <a14:hiddenFill xmlns:a14="http://schemas.microsoft.com/office/drawing/2010/main">
                <a:solidFill>
                  <a:srgbClr val="FFFFFF"/>
                </a:solidFill>
              </a14:hiddenFill>
            </a:ext>
          </a:extLst>
        </p:spPr>
      </p:pic>
      <p:sp>
        <p:nvSpPr>
          <p:cNvPr id="11" name="Text Box 5"/>
          <p:cNvSpPr txBox="1">
            <a:spLocks noChangeArrowheads="1"/>
          </p:cNvSpPr>
          <p:nvPr/>
        </p:nvSpPr>
        <p:spPr bwMode="auto">
          <a:xfrm>
            <a:off x="1043608" y="4859868"/>
            <a:ext cx="5832648"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p>
            <a:r>
              <a:rPr lang="en-US" altLang="zh-CN" u="none" dirty="0">
                <a:solidFill>
                  <a:srgbClr val="FF33CC"/>
                </a:solidFill>
                <a:latin typeface="幼圆" pitchFamily="49" charset="-122"/>
                <a:ea typeface="幼圆" pitchFamily="49" charset="-122"/>
              </a:rPr>
              <a:t>     JPEG</a:t>
            </a:r>
            <a:r>
              <a:rPr lang="zh-CN" altLang="en-US" u="none" dirty="0">
                <a:solidFill>
                  <a:srgbClr val="FF33CC"/>
                </a:solidFill>
                <a:latin typeface="幼圆" pitchFamily="49" charset="-122"/>
                <a:ea typeface="幼圆" pitchFamily="49" charset="-122"/>
              </a:rPr>
              <a:t>亮度量化表             </a:t>
            </a:r>
            <a:r>
              <a:rPr lang="en-US" altLang="zh-CN" u="none" dirty="0" smtClean="0">
                <a:solidFill>
                  <a:srgbClr val="FF33CC"/>
                </a:solidFill>
                <a:latin typeface="幼圆" pitchFamily="49" charset="-122"/>
                <a:ea typeface="幼圆" pitchFamily="49" charset="-122"/>
              </a:rPr>
              <a:t>JPEG</a:t>
            </a:r>
            <a:r>
              <a:rPr lang="zh-CN" altLang="en-US" u="none" dirty="0">
                <a:solidFill>
                  <a:srgbClr val="FF33CC"/>
                </a:solidFill>
                <a:latin typeface="幼圆" pitchFamily="49" charset="-122"/>
                <a:ea typeface="幼圆" pitchFamily="49" charset="-122"/>
              </a:rPr>
              <a:t>色度量化表 </a:t>
            </a:r>
          </a:p>
        </p:txBody>
      </p:sp>
    </p:spTree>
    <p:extLst>
      <p:ext uri="{BB962C8B-B14F-4D97-AF65-F5344CB8AC3E}">
        <p14:creationId xmlns:p14="http://schemas.microsoft.com/office/powerpoint/2010/main" val="1046015766"/>
      </p:ext>
    </p:extLst>
  </p:cSld>
  <p:clrMapOvr>
    <a:masterClrMapping/>
  </p:clrMapOvr>
  <p:transition spd="slow">
    <p:pull/>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75656" y="332656"/>
            <a:ext cx="6736712" cy="854968"/>
          </a:xfrm>
        </p:spPr>
        <p:txBody>
          <a:bodyPr/>
          <a:lstStyle/>
          <a:p>
            <a:r>
              <a:rPr lang="en-US" altLang="zh-CN" dirty="0" smtClean="0"/>
              <a:t>Audio/video codec</a:t>
            </a:r>
            <a:endParaRPr lang="zh-CN" altLang="en-US" dirty="0"/>
          </a:p>
        </p:txBody>
      </p:sp>
      <p:sp>
        <p:nvSpPr>
          <p:cNvPr id="3" name="日期占位符 2"/>
          <p:cNvSpPr>
            <a:spLocks noGrp="1"/>
          </p:cNvSpPr>
          <p:nvPr>
            <p:ph type="dt" sz="half" idx="10"/>
          </p:nvPr>
        </p:nvSpPr>
        <p:spPr/>
        <p:txBody>
          <a:bodyPr/>
          <a:lstStyle/>
          <a:p>
            <a:fld id="{E3127EC2-47FB-48A1-8644-C8A81DDAA119}" type="datetime4">
              <a:rPr lang="en-US" smtClean="0"/>
              <a:pPr/>
              <a:t>April 22, 2015</a:t>
            </a:fld>
            <a:endParaRPr lang="en-US"/>
          </a:p>
        </p:txBody>
      </p:sp>
      <p:sp>
        <p:nvSpPr>
          <p:cNvPr id="4" name="页脚占位符 3"/>
          <p:cNvSpPr>
            <a:spLocks noGrp="1"/>
          </p:cNvSpPr>
          <p:nvPr>
            <p:ph type="ftr" sz="quarter" idx="11"/>
          </p:nvPr>
        </p:nvSpPr>
        <p:spPr/>
        <p:txBody>
          <a:bodyPr/>
          <a:lstStyle/>
          <a:p>
            <a:endParaRPr lang="en-US" dirty="0"/>
          </a:p>
        </p:txBody>
      </p:sp>
      <p:sp>
        <p:nvSpPr>
          <p:cNvPr id="5" name="灯片编号占位符 4"/>
          <p:cNvSpPr>
            <a:spLocks noGrp="1"/>
          </p:cNvSpPr>
          <p:nvPr>
            <p:ph type="sldNum" sz="quarter" idx="12"/>
          </p:nvPr>
        </p:nvSpPr>
        <p:spPr/>
        <p:txBody>
          <a:bodyPr/>
          <a:lstStyle/>
          <a:p>
            <a:fld id="{8B37D5FE-740C-46F5-801A-FA5477D9711F}" type="slidenum">
              <a:rPr lang="en-US" smtClean="0"/>
              <a:pPr/>
              <a:t>31</a:t>
            </a:fld>
            <a:endParaRPr lang="en-US"/>
          </a:p>
        </p:txBody>
      </p:sp>
      <p:sp>
        <p:nvSpPr>
          <p:cNvPr id="7" name="标题 1"/>
          <p:cNvSpPr txBox="1">
            <a:spLocks/>
          </p:cNvSpPr>
          <p:nvPr/>
        </p:nvSpPr>
        <p:spPr>
          <a:xfrm>
            <a:off x="1763688" y="1280716"/>
            <a:ext cx="5832648" cy="566936"/>
          </a:xfrm>
          <a:prstGeom prst="rect">
            <a:avLst/>
          </a:prstGeom>
        </p:spPr>
        <p:txBody>
          <a:bodyPr vert="horz" lIns="91440" tIns="45720" rIns="91440" bIns="45720" rtlCol="0" anchor="b">
            <a:no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CN" altLang="en-US" sz="2400" dirty="0" smtClean="0">
                <a:solidFill>
                  <a:srgbClr val="FF0000"/>
                </a:solidFill>
              </a:rPr>
              <a:t>视频编码基础</a:t>
            </a:r>
            <a:r>
              <a:rPr lang="en-US" altLang="zh-CN" sz="2400" dirty="0" smtClean="0">
                <a:solidFill>
                  <a:srgbClr val="FF0000"/>
                </a:solidFill>
              </a:rPr>
              <a:t>(8)</a:t>
            </a:r>
            <a:endParaRPr lang="zh-CN" altLang="en-US" sz="2400" dirty="0">
              <a:solidFill>
                <a:srgbClr val="FF0000"/>
              </a:solidFill>
            </a:endParaRPr>
          </a:p>
        </p:txBody>
      </p:sp>
      <p:pic>
        <p:nvPicPr>
          <p:cNvPr id="9218" name="Picture 2" descr="E:\0_13188487000ZC5.gif.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1640" y="1847652"/>
            <a:ext cx="5229226" cy="3933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2627506"/>
      </p:ext>
    </p:extLst>
  </p:cSld>
  <p:clrMapOvr>
    <a:masterClrMapping/>
  </p:clrMapOvr>
  <p:transition spd="slow">
    <p:pull/>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75656" y="332656"/>
            <a:ext cx="6736712" cy="854968"/>
          </a:xfrm>
        </p:spPr>
        <p:txBody>
          <a:bodyPr/>
          <a:lstStyle/>
          <a:p>
            <a:r>
              <a:rPr lang="en-US" altLang="zh-CN" dirty="0" smtClean="0"/>
              <a:t>Audio/video codec</a:t>
            </a:r>
            <a:endParaRPr lang="zh-CN" altLang="en-US" dirty="0"/>
          </a:p>
        </p:txBody>
      </p:sp>
      <p:sp>
        <p:nvSpPr>
          <p:cNvPr id="3" name="日期占位符 2"/>
          <p:cNvSpPr>
            <a:spLocks noGrp="1"/>
          </p:cNvSpPr>
          <p:nvPr>
            <p:ph type="dt" sz="half" idx="10"/>
          </p:nvPr>
        </p:nvSpPr>
        <p:spPr/>
        <p:txBody>
          <a:bodyPr/>
          <a:lstStyle/>
          <a:p>
            <a:fld id="{E3127EC2-47FB-48A1-8644-C8A81DDAA119}" type="datetime4">
              <a:rPr lang="en-US" smtClean="0"/>
              <a:pPr/>
              <a:t>April 22, 2015</a:t>
            </a:fld>
            <a:endParaRPr lang="en-US"/>
          </a:p>
        </p:txBody>
      </p:sp>
      <p:sp>
        <p:nvSpPr>
          <p:cNvPr id="4" name="页脚占位符 3"/>
          <p:cNvSpPr>
            <a:spLocks noGrp="1"/>
          </p:cNvSpPr>
          <p:nvPr>
            <p:ph type="ftr" sz="quarter" idx="11"/>
          </p:nvPr>
        </p:nvSpPr>
        <p:spPr/>
        <p:txBody>
          <a:bodyPr/>
          <a:lstStyle/>
          <a:p>
            <a:endParaRPr lang="en-US" dirty="0"/>
          </a:p>
        </p:txBody>
      </p:sp>
      <p:sp>
        <p:nvSpPr>
          <p:cNvPr id="5" name="灯片编号占位符 4"/>
          <p:cNvSpPr>
            <a:spLocks noGrp="1"/>
          </p:cNvSpPr>
          <p:nvPr>
            <p:ph type="sldNum" sz="quarter" idx="12"/>
          </p:nvPr>
        </p:nvSpPr>
        <p:spPr/>
        <p:txBody>
          <a:bodyPr/>
          <a:lstStyle/>
          <a:p>
            <a:fld id="{8B37D5FE-740C-46F5-801A-FA5477D9711F}" type="slidenum">
              <a:rPr lang="en-US" smtClean="0"/>
              <a:pPr/>
              <a:t>32</a:t>
            </a:fld>
            <a:endParaRPr lang="en-US"/>
          </a:p>
        </p:txBody>
      </p:sp>
      <p:sp>
        <p:nvSpPr>
          <p:cNvPr id="7" name="标题 1"/>
          <p:cNvSpPr txBox="1">
            <a:spLocks/>
          </p:cNvSpPr>
          <p:nvPr/>
        </p:nvSpPr>
        <p:spPr>
          <a:xfrm>
            <a:off x="1763688" y="1280716"/>
            <a:ext cx="5832648" cy="566936"/>
          </a:xfrm>
          <a:prstGeom prst="rect">
            <a:avLst/>
          </a:prstGeom>
        </p:spPr>
        <p:txBody>
          <a:bodyPr vert="horz" lIns="91440" tIns="45720" rIns="91440" bIns="45720" rtlCol="0" anchor="b">
            <a:no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CN" altLang="en-US" sz="2400" dirty="0" smtClean="0">
                <a:solidFill>
                  <a:srgbClr val="FF0000"/>
                </a:solidFill>
              </a:rPr>
              <a:t>视频编码基础</a:t>
            </a:r>
            <a:r>
              <a:rPr lang="en-US" altLang="zh-CN" sz="2400" dirty="0" smtClean="0">
                <a:solidFill>
                  <a:srgbClr val="FF0000"/>
                </a:solidFill>
              </a:rPr>
              <a:t>(9)</a:t>
            </a:r>
            <a:endParaRPr lang="zh-CN" altLang="en-US" sz="2400" dirty="0">
              <a:solidFill>
                <a:srgbClr val="FF0000"/>
              </a:solidFill>
            </a:endParaRPr>
          </a:p>
        </p:txBody>
      </p:sp>
      <p:pic>
        <p:nvPicPr>
          <p:cNvPr id="8194" name="Picture 2" descr="E:\0_13188487000ZC5.gif.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0" y="1916832"/>
            <a:ext cx="3653508" cy="3734420"/>
          </a:xfrm>
          <a:prstGeom prst="rect">
            <a:avLst/>
          </a:prstGeom>
          <a:noFill/>
          <a:extLst>
            <a:ext uri="{909E8E84-426E-40DD-AFC4-6F175D3DCCD1}">
              <a14:hiddenFill xmlns:a14="http://schemas.microsoft.com/office/drawing/2010/main">
                <a:solidFill>
                  <a:srgbClr val="FFFFFF"/>
                </a:solidFill>
              </a14:hiddenFill>
            </a:ext>
          </a:extLst>
        </p:spPr>
      </p:pic>
      <p:pic>
        <p:nvPicPr>
          <p:cNvPr id="8195" name="Picture 3" descr="E:\0_13188487000ZC5.gif.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9592" y="1988840"/>
            <a:ext cx="3479816" cy="1584176"/>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E:\0_13188487000ZC5.gif.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75656" y="3702459"/>
            <a:ext cx="2015993" cy="19487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6049211"/>
      </p:ext>
    </p:extLst>
  </p:cSld>
  <p:clrMapOvr>
    <a:masterClrMapping/>
  </p:clrMapOvr>
  <p:transition spd="slow">
    <p:pull/>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75656" y="332656"/>
            <a:ext cx="6736712" cy="854968"/>
          </a:xfrm>
        </p:spPr>
        <p:txBody>
          <a:bodyPr/>
          <a:lstStyle/>
          <a:p>
            <a:r>
              <a:rPr lang="en-US" altLang="zh-CN" dirty="0" smtClean="0"/>
              <a:t>Audio/video codec</a:t>
            </a:r>
            <a:endParaRPr lang="zh-CN" altLang="en-US" dirty="0"/>
          </a:p>
        </p:txBody>
      </p:sp>
      <p:sp>
        <p:nvSpPr>
          <p:cNvPr id="3" name="日期占位符 2"/>
          <p:cNvSpPr>
            <a:spLocks noGrp="1"/>
          </p:cNvSpPr>
          <p:nvPr>
            <p:ph type="dt" sz="half" idx="10"/>
          </p:nvPr>
        </p:nvSpPr>
        <p:spPr/>
        <p:txBody>
          <a:bodyPr/>
          <a:lstStyle/>
          <a:p>
            <a:fld id="{E3127EC2-47FB-48A1-8644-C8A81DDAA119}" type="datetime4">
              <a:rPr lang="en-US" smtClean="0"/>
              <a:pPr/>
              <a:t>April 22, 2015</a:t>
            </a:fld>
            <a:endParaRPr lang="en-US"/>
          </a:p>
        </p:txBody>
      </p:sp>
      <p:sp>
        <p:nvSpPr>
          <p:cNvPr id="4" name="页脚占位符 3"/>
          <p:cNvSpPr>
            <a:spLocks noGrp="1"/>
          </p:cNvSpPr>
          <p:nvPr>
            <p:ph type="ftr" sz="quarter" idx="11"/>
          </p:nvPr>
        </p:nvSpPr>
        <p:spPr/>
        <p:txBody>
          <a:bodyPr/>
          <a:lstStyle/>
          <a:p>
            <a:endParaRPr lang="en-US" dirty="0"/>
          </a:p>
        </p:txBody>
      </p:sp>
      <p:sp>
        <p:nvSpPr>
          <p:cNvPr id="5" name="灯片编号占位符 4"/>
          <p:cNvSpPr>
            <a:spLocks noGrp="1"/>
          </p:cNvSpPr>
          <p:nvPr>
            <p:ph type="sldNum" sz="quarter" idx="12"/>
          </p:nvPr>
        </p:nvSpPr>
        <p:spPr/>
        <p:txBody>
          <a:bodyPr/>
          <a:lstStyle/>
          <a:p>
            <a:fld id="{8B37D5FE-740C-46F5-801A-FA5477D9711F}" type="slidenum">
              <a:rPr lang="en-US" smtClean="0"/>
              <a:pPr/>
              <a:t>33</a:t>
            </a:fld>
            <a:endParaRPr lang="en-US"/>
          </a:p>
        </p:txBody>
      </p:sp>
      <p:sp>
        <p:nvSpPr>
          <p:cNvPr id="7" name="标题 1"/>
          <p:cNvSpPr txBox="1">
            <a:spLocks/>
          </p:cNvSpPr>
          <p:nvPr/>
        </p:nvSpPr>
        <p:spPr>
          <a:xfrm>
            <a:off x="1763688" y="1280716"/>
            <a:ext cx="5832648" cy="566936"/>
          </a:xfrm>
          <a:prstGeom prst="rect">
            <a:avLst/>
          </a:prstGeom>
        </p:spPr>
        <p:txBody>
          <a:bodyPr vert="horz" lIns="91440" tIns="45720" rIns="91440" bIns="45720" rtlCol="0" anchor="b">
            <a:no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CN" altLang="en-US" sz="2400" dirty="0" smtClean="0">
                <a:solidFill>
                  <a:srgbClr val="FF0000"/>
                </a:solidFill>
              </a:rPr>
              <a:t>视频编码基础</a:t>
            </a:r>
            <a:r>
              <a:rPr lang="en-US" altLang="zh-CN" sz="2400" dirty="0" smtClean="0">
                <a:solidFill>
                  <a:srgbClr val="FF0000"/>
                </a:solidFill>
              </a:rPr>
              <a:t>(10)</a:t>
            </a:r>
            <a:endParaRPr lang="zh-CN" altLang="en-US" sz="2400" dirty="0">
              <a:solidFill>
                <a:srgbClr val="FF0000"/>
              </a:solidFill>
            </a:endParaRPr>
          </a:p>
        </p:txBody>
      </p:sp>
      <p:sp>
        <p:nvSpPr>
          <p:cNvPr id="13" name="Rectangle 5"/>
          <p:cNvSpPr>
            <a:spLocks noChangeArrowheads="1"/>
          </p:cNvSpPr>
          <p:nvPr/>
        </p:nvSpPr>
        <p:spPr bwMode="auto">
          <a:xfrm>
            <a:off x="1203821" y="1980531"/>
            <a:ext cx="1107996" cy="4530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50000"/>
              </a:lnSpc>
            </a:pPr>
            <a:r>
              <a:rPr lang="zh-CN" altLang="en-US" u="none" dirty="0" smtClean="0">
                <a:solidFill>
                  <a:srgbClr val="FF33CC"/>
                </a:solidFill>
                <a:effectLst>
                  <a:outerShdw blurRad="38100" dist="38100" dir="2700000" algn="tl">
                    <a:srgbClr val="000000"/>
                  </a:outerShdw>
                </a:effectLst>
              </a:rPr>
              <a:t>帧内编码</a:t>
            </a:r>
            <a:endParaRPr lang="zh-CN" altLang="en-US" u="none" dirty="0">
              <a:solidFill>
                <a:srgbClr val="FF33CC"/>
              </a:solidFill>
              <a:effectLst>
                <a:outerShdw blurRad="38100" dist="38100" dir="2700000" algn="tl">
                  <a:srgbClr val="000000"/>
                </a:outerShdw>
              </a:effectLst>
            </a:endParaRPr>
          </a:p>
        </p:txBody>
      </p:sp>
      <p:sp>
        <p:nvSpPr>
          <p:cNvPr id="11" name="内容占位符 2"/>
          <p:cNvSpPr txBox="1">
            <a:spLocks/>
          </p:cNvSpPr>
          <p:nvPr/>
        </p:nvSpPr>
        <p:spPr>
          <a:xfrm>
            <a:off x="899592" y="2636913"/>
            <a:ext cx="7200800" cy="2160240"/>
          </a:xfrm>
          <a:prstGeom prst="rect">
            <a:avLst/>
          </a:prstGeom>
        </p:spPr>
        <p:txBody>
          <a:bodyPr/>
          <a:lstStyle>
            <a:lvl1pPr marL="342900" indent="-274320" algn="l" defTabSz="914400" rtl="0" eaLnBrk="1" latinLnBrk="0" hangingPunct="1">
              <a:spcBef>
                <a:spcPct val="20000"/>
              </a:spcBef>
              <a:buClr>
                <a:schemeClr val="accent1"/>
              </a:buClr>
              <a:buSzPct val="76000"/>
              <a:buFont typeface="Wingdings 2" pitchFamily="18" charset="2"/>
              <a:buChar char=""/>
              <a:defRPr sz="2400" kern="1200">
                <a:solidFill>
                  <a:schemeClr val="tx2"/>
                </a:solidFill>
                <a:latin typeface="+mn-lt"/>
                <a:ea typeface="+mn-ea"/>
                <a:cs typeface="+mn-cs"/>
              </a:defRPr>
            </a:lvl1pPr>
            <a:lvl2pPr marL="640080" indent="-274320" algn="l" defTabSz="914400" rtl="0" eaLnBrk="1" latinLnBrk="0" hangingPunct="1">
              <a:spcBef>
                <a:spcPct val="20000"/>
              </a:spcBef>
              <a:buClr>
                <a:schemeClr val="accent1"/>
              </a:buClr>
              <a:buSzPct val="76000"/>
              <a:buFont typeface="Wingdings 2" pitchFamily="18" charset="2"/>
              <a:buChar char=""/>
              <a:defRPr sz="2200" kern="1200">
                <a:solidFill>
                  <a:schemeClr val="tx2"/>
                </a:solidFill>
                <a:latin typeface="+mn-lt"/>
                <a:ea typeface="+mn-ea"/>
                <a:cs typeface="+mn-cs"/>
              </a:defRPr>
            </a:lvl2pPr>
            <a:lvl3pPr marL="914400" indent="-228600" algn="l" defTabSz="914400" rtl="0" eaLnBrk="1" latinLnBrk="0" hangingPunct="1">
              <a:spcBef>
                <a:spcPct val="20000"/>
              </a:spcBef>
              <a:buClr>
                <a:schemeClr val="accent1"/>
              </a:buClr>
              <a:buSzPct val="76000"/>
              <a:buFont typeface="Wingdings 2" pitchFamily="18" charset="2"/>
              <a:buChar char=""/>
              <a:defRPr sz="2000" kern="1200">
                <a:solidFill>
                  <a:schemeClr val="tx2"/>
                </a:solidFill>
                <a:latin typeface="+mn-lt"/>
                <a:ea typeface="+mn-ea"/>
                <a:cs typeface="+mn-cs"/>
              </a:defRPr>
            </a:lvl3pPr>
            <a:lvl4pPr marL="1124712" indent="-228600" algn="l" defTabSz="914400" rtl="0" eaLnBrk="1" latinLnBrk="0" hangingPunct="1">
              <a:spcBef>
                <a:spcPct val="20000"/>
              </a:spcBef>
              <a:buClr>
                <a:schemeClr val="accent1"/>
              </a:buClr>
              <a:buSzPct val="76000"/>
              <a:buFont typeface="Wingdings 2" pitchFamily="18" charset="2"/>
              <a:buChar char=""/>
              <a:defRPr sz="1800" kern="1200">
                <a:solidFill>
                  <a:schemeClr val="tx2"/>
                </a:solidFill>
                <a:latin typeface="+mn-lt"/>
                <a:ea typeface="+mn-ea"/>
                <a:cs typeface="+mn-cs"/>
              </a:defRPr>
            </a:lvl4pPr>
            <a:lvl5pPr marL="1325880" indent="-228600" algn="l" defTabSz="914400" rtl="0" eaLnBrk="1" latinLnBrk="0" hangingPunct="1">
              <a:spcBef>
                <a:spcPct val="20000"/>
              </a:spcBef>
              <a:buClr>
                <a:schemeClr val="accent1"/>
              </a:buClr>
              <a:buSzPct val="76000"/>
              <a:buFont typeface="Wingdings 2" pitchFamily="18" charset="2"/>
              <a:buChar char=""/>
              <a:defRPr sz="1600" kern="1200" baseline="0">
                <a:solidFill>
                  <a:schemeClr val="tx2"/>
                </a:solidFill>
                <a:latin typeface="+mn-lt"/>
                <a:ea typeface="+mn-ea"/>
                <a:cs typeface="+mn-cs"/>
              </a:defRPr>
            </a:lvl5pPr>
            <a:lvl6pPr marL="1517904"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6pPr>
            <a:lvl7pPr marL="1719072"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7pPr>
            <a:lvl8pPr marL="1920240"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8pPr>
            <a:lvl9pPr marL="2121408"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9pPr>
          </a:lstStyle>
          <a:p>
            <a:r>
              <a:rPr lang="en-US" altLang="zh-CN" sz="1400" dirty="0" smtClean="0"/>
              <a:t>Basic compression process is the same as intra-frame compression, but the data is the differences from the immediately preceding frame rather than the raw samples themselves.</a:t>
            </a:r>
          </a:p>
          <a:p>
            <a:r>
              <a:rPr lang="en-US" altLang="zh-CN" sz="1400" dirty="0" smtClean="0"/>
              <a:t>Frame Differencing</a:t>
            </a:r>
          </a:p>
          <a:p>
            <a:pPr lvl="1"/>
            <a:r>
              <a:rPr lang="en-US" altLang="zh-CN" sz="1400" dirty="0" smtClean="0"/>
              <a:t>Often the amount of information in the difference between two frames is a lot less than in the second frame itself</a:t>
            </a:r>
          </a:p>
          <a:p>
            <a:endParaRPr lang="zh-CN" altLang="en-US" sz="1400" dirty="0" smtClean="0"/>
          </a:p>
        </p:txBody>
      </p:sp>
      <p:pic>
        <p:nvPicPr>
          <p:cNvPr id="1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9592" y="4149080"/>
            <a:ext cx="4095750" cy="1952625"/>
          </a:xfrm>
          <a:prstGeom prst="rect">
            <a:avLst/>
          </a:prstGeom>
          <a:noFill/>
          <a:ln>
            <a:noFill/>
          </a:ln>
          <a:effectLst>
            <a:prstShdw prst="shdw13" dist="53882" dir="13500000">
              <a:schemeClr val="bg2">
                <a:alpha val="50000"/>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pic>
    </p:spTree>
    <p:extLst>
      <p:ext uri="{BB962C8B-B14F-4D97-AF65-F5344CB8AC3E}">
        <p14:creationId xmlns:p14="http://schemas.microsoft.com/office/powerpoint/2010/main" val="1064289532"/>
      </p:ext>
    </p:extLst>
  </p:cSld>
  <p:clrMapOvr>
    <a:masterClrMapping/>
  </p:clrMapOvr>
  <p:transition spd="slow">
    <p:pull/>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75656" y="332656"/>
            <a:ext cx="6736712" cy="854968"/>
          </a:xfrm>
        </p:spPr>
        <p:txBody>
          <a:bodyPr/>
          <a:lstStyle/>
          <a:p>
            <a:r>
              <a:rPr lang="en-US" altLang="zh-CN" dirty="0" smtClean="0"/>
              <a:t>Audio/video codec</a:t>
            </a:r>
            <a:endParaRPr lang="zh-CN" altLang="en-US" dirty="0"/>
          </a:p>
        </p:txBody>
      </p:sp>
      <p:sp>
        <p:nvSpPr>
          <p:cNvPr id="3" name="日期占位符 2"/>
          <p:cNvSpPr>
            <a:spLocks noGrp="1"/>
          </p:cNvSpPr>
          <p:nvPr>
            <p:ph type="dt" sz="half" idx="10"/>
          </p:nvPr>
        </p:nvSpPr>
        <p:spPr/>
        <p:txBody>
          <a:bodyPr/>
          <a:lstStyle/>
          <a:p>
            <a:fld id="{E3127EC2-47FB-48A1-8644-C8A81DDAA119}" type="datetime4">
              <a:rPr lang="en-US" smtClean="0"/>
              <a:pPr/>
              <a:t>April 22, 2015</a:t>
            </a:fld>
            <a:endParaRPr lang="en-US"/>
          </a:p>
        </p:txBody>
      </p:sp>
      <p:sp>
        <p:nvSpPr>
          <p:cNvPr id="4" name="页脚占位符 3"/>
          <p:cNvSpPr>
            <a:spLocks noGrp="1"/>
          </p:cNvSpPr>
          <p:nvPr>
            <p:ph type="ftr" sz="quarter" idx="11"/>
          </p:nvPr>
        </p:nvSpPr>
        <p:spPr/>
        <p:txBody>
          <a:bodyPr/>
          <a:lstStyle/>
          <a:p>
            <a:endParaRPr lang="en-US" dirty="0"/>
          </a:p>
        </p:txBody>
      </p:sp>
      <p:sp>
        <p:nvSpPr>
          <p:cNvPr id="5" name="灯片编号占位符 4"/>
          <p:cNvSpPr>
            <a:spLocks noGrp="1"/>
          </p:cNvSpPr>
          <p:nvPr>
            <p:ph type="sldNum" sz="quarter" idx="12"/>
          </p:nvPr>
        </p:nvSpPr>
        <p:spPr/>
        <p:txBody>
          <a:bodyPr/>
          <a:lstStyle/>
          <a:p>
            <a:fld id="{8B37D5FE-740C-46F5-801A-FA5477D9711F}" type="slidenum">
              <a:rPr lang="en-US" smtClean="0"/>
              <a:pPr/>
              <a:t>34</a:t>
            </a:fld>
            <a:endParaRPr lang="en-US"/>
          </a:p>
        </p:txBody>
      </p:sp>
      <p:sp>
        <p:nvSpPr>
          <p:cNvPr id="7" name="标题 1"/>
          <p:cNvSpPr txBox="1">
            <a:spLocks/>
          </p:cNvSpPr>
          <p:nvPr/>
        </p:nvSpPr>
        <p:spPr>
          <a:xfrm>
            <a:off x="1763688" y="1280716"/>
            <a:ext cx="5832648" cy="566936"/>
          </a:xfrm>
          <a:prstGeom prst="rect">
            <a:avLst/>
          </a:prstGeom>
        </p:spPr>
        <p:txBody>
          <a:bodyPr vert="horz" lIns="91440" tIns="45720" rIns="91440" bIns="45720" rtlCol="0" anchor="b">
            <a:no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CN" altLang="en-US" sz="2400" dirty="0" smtClean="0">
                <a:solidFill>
                  <a:srgbClr val="FF0000"/>
                </a:solidFill>
              </a:rPr>
              <a:t>视频编码基础</a:t>
            </a:r>
            <a:r>
              <a:rPr lang="en-US" altLang="zh-CN" sz="2400" dirty="0" smtClean="0">
                <a:solidFill>
                  <a:srgbClr val="FF0000"/>
                </a:solidFill>
              </a:rPr>
              <a:t>(11)</a:t>
            </a:r>
            <a:endParaRPr lang="zh-CN" altLang="en-US" sz="2400" dirty="0">
              <a:solidFill>
                <a:srgbClr val="FF0000"/>
              </a:solidFill>
            </a:endParaRPr>
          </a:p>
        </p:txBody>
      </p:sp>
      <p:sp>
        <p:nvSpPr>
          <p:cNvPr id="12" name="Text Box 2"/>
          <p:cNvSpPr txBox="1">
            <a:spLocks noChangeArrowheads="1"/>
          </p:cNvSpPr>
          <p:nvPr/>
        </p:nvSpPr>
        <p:spPr bwMode="auto">
          <a:xfrm>
            <a:off x="1731070" y="2132856"/>
            <a:ext cx="5289202" cy="3416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200000"/>
              </a:lnSpc>
            </a:pPr>
            <a:r>
              <a:rPr kumimoji="1" lang="en-US" altLang="zh-CN" sz="1200" b="0" u="none" dirty="0">
                <a:solidFill>
                  <a:schemeClr val="tx1"/>
                </a:solidFill>
                <a:latin typeface="Times New Roman" pitchFamily="18" charset="0"/>
              </a:rPr>
              <a:t> </a:t>
            </a:r>
            <a:r>
              <a:rPr kumimoji="1" lang="zh-CN" altLang="en-US" sz="1200" b="0" u="none" dirty="0">
                <a:solidFill>
                  <a:schemeClr val="tx1"/>
                </a:solidFill>
                <a:latin typeface="Times New Roman" pitchFamily="18" charset="0"/>
              </a:rPr>
              <a:t>　　</a:t>
            </a:r>
            <a:r>
              <a:rPr lang="zh-CN" altLang="en-US" sz="1200" u="none" dirty="0">
                <a:solidFill>
                  <a:srgbClr val="FF33CC"/>
                </a:solidFill>
              </a:rPr>
              <a:t>在 </a:t>
            </a:r>
            <a:r>
              <a:rPr lang="en-US" altLang="zh-CN" sz="1200" u="none" dirty="0">
                <a:solidFill>
                  <a:srgbClr val="FF33CC"/>
                </a:solidFill>
              </a:rPr>
              <a:t>MPEG-1</a:t>
            </a:r>
            <a:r>
              <a:rPr lang="zh-CN" altLang="en-US" sz="1200" u="none" dirty="0">
                <a:solidFill>
                  <a:srgbClr val="FF33CC"/>
                </a:solidFill>
              </a:rPr>
              <a:t>标准中，考虑到压缩比和随机存取这对矛盾，一共定义了四种图像类型： </a:t>
            </a:r>
          </a:p>
          <a:p>
            <a:pPr>
              <a:lnSpc>
                <a:spcPct val="200000"/>
              </a:lnSpc>
            </a:pPr>
            <a:r>
              <a:rPr lang="zh-CN" altLang="en-US" sz="1200" u="none" dirty="0">
                <a:solidFill>
                  <a:srgbClr val="FF33CC"/>
                </a:solidFill>
              </a:rPr>
              <a:t>　　</a:t>
            </a:r>
            <a:r>
              <a:rPr lang="en-US" altLang="zh-CN" sz="1200" u="none" dirty="0">
                <a:solidFill>
                  <a:srgbClr val="FF33CC"/>
                </a:solidFill>
              </a:rPr>
              <a:t>(1) I</a:t>
            </a:r>
            <a:r>
              <a:rPr lang="zh-CN" altLang="en-US" sz="1200" u="none" dirty="0">
                <a:solidFill>
                  <a:srgbClr val="FF33CC"/>
                </a:solidFill>
              </a:rPr>
              <a:t>帧图像，或称 </a:t>
            </a:r>
            <a:r>
              <a:rPr lang="en-US" altLang="zh-CN" sz="1200" u="none" dirty="0">
                <a:solidFill>
                  <a:srgbClr val="FF33CC"/>
                </a:solidFill>
              </a:rPr>
              <a:t>Intra</a:t>
            </a:r>
            <a:r>
              <a:rPr lang="zh-CN" altLang="en-US" sz="1200" u="none" dirty="0">
                <a:solidFill>
                  <a:srgbClr val="FF33CC"/>
                </a:solidFill>
              </a:rPr>
              <a:t>帧图像，采用帧内编码，不参照其它图像</a:t>
            </a:r>
            <a:r>
              <a:rPr lang="en-US" altLang="zh-CN" sz="1200" u="none" dirty="0">
                <a:solidFill>
                  <a:srgbClr val="FF33CC"/>
                </a:solidFill>
              </a:rPr>
              <a:t>; </a:t>
            </a:r>
          </a:p>
          <a:p>
            <a:pPr>
              <a:lnSpc>
                <a:spcPct val="200000"/>
              </a:lnSpc>
            </a:pPr>
            <a:r>
              <a:rPr lang="zh-CN" altLang="en-US" sz="1200" u="none" dirty="0">
                <a:solidFill>
                  <a:srgbClr val="FF33CC"/>
                </a:solidFill>
              </a:rPr>
              <a:t>　　</a:t>
            </a:r>
            <a:r>
              <a:rPr lang="en-US" altLang="zh-CN" sz="1200" u="none" dirty="0">
                <a:solidFill>
                  <a:srgbClr val="FF33CC"/>
                </a:solidFill>
              </a:rPr>
              <a:t>(2) P</a:t>
            </a:r>
            <a:r>
              <a:rPr lang="zh-CN" altLang="en-US" sz="1200" u="none" dirty="0">
                <a:solidFill>
                  <a:srgbClr val="FF33CC"/>
                </a:solidFill>
              </a:rPr>
              <a:t>帧图像，或称 </a:t>
            </a:r>
            <a:r>
              <a:rPr lang="en-US" altLang="zh-CN" sz="1200" u="none" dirty="0">
                <a:solidFill>
                  <a:srgbClr val="FF33CC"/>
                </a:solidFill>
              </a:rPr>
              <a:t>Predicted</a:t>
            </a:r>
            <a:r>
              <a:rPr lang="zh-CN" altLang="en-US" sz="1200" u="none" dirty="0">
                <a:solidFill>
                  <a:srgbClr val="FF33CC"/>
                </a:solidFill>
              </a:rPr>
              <a:t>帧图像，它们参照前一幅 </a:t>
            </a:r>
            <a:r>
              <a:rPr lang="en-US" altLang="zh-CN" sz="1200" u="none" dirty="0">
                <a:solidFill>
                  <a:srgbClr val="FF33CC"/>
                </a:solidFill>
              </a:rPr>
              <a:t>I</a:t>
            </a:r>
            <a:r>
              <a:rPr lang="zh-CN" altLang="en-US" sz="1200" u="none" dirty="0">
                <a:solidFill>
                  <a:srgbClr val="FF33CC"/>
                </a:solidFill>
              </a:rPr>
              <a:t>帧或 </a:t>
            </a:r>
            <a:r>
              <a:rPr lang="en-US" altLang="zh-CN" sz="1200" u="none" dirty="0">
                <a:solidFill>
                  <a:srgbClr val="FF33CC"/>
                </a:solidFill>
              </a:rPr>
              <a:t>P</a:t>
            </a:r>
            <a:r>
              <a:rPr lang="zh-CN" altLang="en-US" sz="1200" u="none" dirty="0">
                <a:solidFill>
                  <a:srgbClr val="FF33CC"/>
                </a:solidFill>
              </a:rPr>
              <a:t>帧图像作运动补偿编码</a:t>
            </a:r>
            <a:r>
              <a:rPr lang="en-US" altLang="zh-CN" sz="1200" u="none" dirty="0">
                <a:solidFill>
                  <a:srgbClr val="FF33CC"/>
                </a:solidFill>
              </a:rPr>
              <a:t>; </a:t>
            </a:r>
          </a:p>
          <a:p>
            <a:pPr>
              <a:lnSpc>
                <a:spcPct val="200000"/>
              </a:lnSpc>
            </a:pPr>
            <a:r>
              <a:rPr lang="zh-CN" altLang="en-US" sz="1200" u="none" dirty="0">
                <a:solidFill>
                  <a:srgbClr val="FF33CC"/>
                </a:solidFill>
              </a:rPr>
              <a:t>　　</a:t>
            </a:r>
            <a:r>
              <a:rPr lang="en-US" altLang="zh-CN" sz="1200" u="none" dirty="0">
                <a:solidFill>
                  <a:srgbClr val="FF33CC"/>
                </a:solidFill>
              </a:rPr>
              <a:t>(3) B</a:t>
            </a:r>
            <a:r>
              <a:rPr lang="zh-CN" altLang="en-US" sz="1200" u="none" dirty="0">
                <a:solidFill>
                  <a:srgbClr val="FF33CC"/>
                </a:solidFill>
              </a:rPr>
              <a:t>帧图像，或称双向预测帧图像，它们参照前一幅和后一幅 </a:t>
            </a:r>
            <a:r>
              <a:rPr lang="en-US" altLang="zh-CN" sz="1200" u="none" dirty="0">
                <a:solidFill>
                  <a:srgbClr val="FF33CC"/>
                </a:solidFill>
              </a:rPr>
              <a:t>I</a:t>
            </a:r>
            <a:r>
              <a:rPr lang="zh-CN" altLang="en-US" sz="1200" u="none" dirty="0">
                <a:solidFill>
                  <a:srgbClr val="FF33CC"/>
                </a:solidFill>
              </a:rPr>
              <a:t>帧或 </a:t>
            </a:r>
            <a:r>
              <a:rPr lang="en-US" altLang="zh-CN" sz="1200" u="none" dirty="0">
                <a:solidFill>
                  <a:srgbClr val="FF33CC"/>
                </a:solidFill>
              </a:rPr>
              <a:t>P</a:t>
            </a:r>
            <a:r>
              <a:rPr lang="zh-CN" altLang="en-US" sz="1200" u="none" dirty="0">
                <a:solidFill>
                  <a:srgbClr val="FF33CC"/>
                </a:solidFill>
              </a:rPr>
              <a:t>帧图像作双向运动补偿编码</a:t>
            </a:r>
            <a:r>
              <a:rPr lang="en-US" altLang="zh-CN" sz="1200" u="none" dirty="0">
                <a:solidFill>
                  <a:srgbClr val="FF33CC"/>
                </a:solidFill>
              </a:rPr>
              <a:t>; </a:t>
            </a:r>
          </a:p>
          <a:p>
            <a:pPr>
              <a:lnSpc>
                <a:spcPct val="200000"/>
              </a:lnSpc>
            </a:pPr>
            <a:r>
              <a:rPr lang="zh-CN" altLang="en-US" sz="1200" u="none" dirty="0">
                <a:solidFill>
                  <a:srgbClr val="FF33CC"/>
                </a:solidFill>
              </a:rPr>
              <a:t>　　</a:t>
            </a:r>
            <a:r>
              <a:rPr lang="en-US" altLang="zh-CN" sz="1200" u="none" dirty="0">
                <a:solidFill>
                  <a:srgbClr val="FF33CC"/>
                </a:solidFill>
              </a:rPr>
              <a:t>(4) D</a:t>
            </a:r>
            <a:r>
              <a:rPr lang="zh-CN" altLang="en-US" sz="1200" u="none" dirty="0">
                <a:solidFill>
                  <a:srgbClr val="FF33CC"/>
                </a:solidFill>
              </a:rPr>
              <a:t>类图像，或称直流</a:t>
            </a:r>
            <a:r>
              <a:rPr lang="en-US" altLang="zh-CN" sz="1200" u="none" dirty="0">
                <a:solidFill>
                  <a:srgbClr val="FF33CC"/>
                </a:solidFill>
              </a:rPr>
              <a:t>(DC)</a:t>
            </a:r>
            <a:r>
              <a:rPr lang="zh-CN" altLang="en-US" sz="1200" u="none" dirty="0">
                <a:solidFill>
                  <a:srgbClr val="FF33CC"/>
                </a:solidFill>
              </a:rPr>
              <a:t>图像，这类图像中只含直流分量，是为快放功能而设计的。</a:t>
            </a:r>
          </a:p>
        </p:txBody>
      </p:sp>
      <p:sp>
        <p:nvSpPr>
          <p:cNvPr id="6" name="矩形 5"/>
          <p:cNvSpPr/>
          <p:nvPr/>
        </p:nvSpPr>
        <p:spPr>
          <a:xfrm>
            <a:off x="1115616" y="1847652"/>
            <a:ext cx="1569660" cy="369332"/>
          </a:xfrm>
          <a:prstGeom prst="rect">
            <a:avLst/>
          </a:prstGeom>
        </p:spPr>
        <p:txBody>
          <a:bodyPr wrap="none">
            <a:spAutoFit/>
          </a:bodyPr>
          <a:lstStyle/>
          <a:p>
            <a:pPr lvl="1"/>
            <a:r>
              <a:rPr lang="zh-CN" altLang="en-US" dirty="0" smtClean="0"/>
              <a:t>帧</a:t>
            </a:r>
            <a:r>
              <a:rPr lang="zh-CN" altLang="en-US" dirty="0"/>
              <a:t>间</a:t>
            </a:r>
            <a:r>
              <a:rPr lang="zh-CN" altLang="en-US" dirty="0" smtClean="0"/>
              <a:t>编码</a:t>
            </a:r>
            <a:endParaRPr lang="zh-CN" altLang="en-US" dirty="0"/>
          </a:p>
        </p:txBody>
      </p:sp>
    </p:spTree>
    <p:extLst>
      <p:ext uri="{BB962C8B-B14F-4D97-AF65-F5344CB8AC3E}">
        <p14:creationId xmlns:p14="http://schemas.microsoft.com/office/powerpoint/2010/main" val="4269557527"/>
      </p:ext>
    </p:extLst>
  </p:cSld>
  <p:clrMapOvr>
    <a:masterClrMapping/>
  </p:clrMapOvr>
  <p:transition spd="slow">
    <p:pull/>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75656" y="332656"/>
            <a:ext cx="6736712" cy="854968"/>
          </a:xfrm>
        </p:spPr>
        <p:txBody>
          <a:bodyPr/>
          <a:lstStyle/>
          <a:p>
            <a:r>
              <a:rPr lang="en-US" altLang="zh-CN" dirty="0" smtClean="0"/>
              <a:t>Audio/video codec</a:t>
            </a:r>
            <a:endParaRPr lang="zh-CN" altLang="en-US" dirty="0"/>
          </a:p>
        </p:txBody>
      </p:sp>
      <p:sp>
        <p:nvSpPr>
          <p:cNvPr id="3" name="日期占位符 2"/>
          <p:cNvSpPr>
            <a:spLocks noGrp="1"/>
          </p:cNvSpPr>
          <p:nvPr>
            <p:ph type="dt" sz="half" idx="10"/>
          </p:nvPr>
        </p:nvSpPr>
        <p:spPr/>
        <p:txBody>
          <a:bodyPr/>
          <a:lstStyle/>
          <a:p>
            <a:fld id="{E3127EC2-47FB-48A1-8644-C8A81DDAA119}" type="datetime4">
              <a:rPr lang="en-US" smtClean="0"/>
              <a:pPr/>
              <a:t>April 22, 2015</a:t>
            </a:fld>
            <a:endParaRPr lang="en-US"/>
          </a:p>
        </p:txBody>
      </p:sp>
      <p:sp>
        <p:nvSpPr>
          <p:cNvPr id="4" name="页脚占位符 3"/>
          <p:cNvSpPr>
            <a:spLocks noGrp="1"/>
          </p:cNvSpPr>
          <p:nvPr>
            <p:ph type="ftr" sz="quarter" idx="11"/>
          </p:nvPr>
        </p:nvSpPr>
        <p:spPr/>
        <p:txBody>
          <a:bodyPr/>
          <a:lstStyle/>
          <a:p>
            <a:endParaRPr lang="en-US" dirty="0"/>
          </a:p>
        </p:txBody>
      </p:sp>
      <p:sp>
        <p:nvSpPr>
          <p:cNvPr id="5" name="灯片编号占位符 4"/>
          <p:cNvSpPr>
            <a:spLocks noGrp="1"/>
          </p:cNvSpPr>
          <p:nvPr>
            <p:ph type="sldNum" sz="quarter" idx="12"/>
          </p:nvPr>
        </p:nvSpPr>
        <p:spPr/>
        <p:txBody>
          <a:bodyPr/>
          <a:lstStyle/>
          <a:p>
            <a:fld id="{8B37D5FE-740C-46F5-801A-FA5477D9711F}" type="slidenum">
              <a:rPr lang="en-US" smtClean="0"/>
              <a:pPr/>
              <a:t>35</a:t>
            </a:fld>
            <a:endParaRPr lang="en-US"/>
          </a:p>
        </p:txBody>
      </p:sp>
      <p:sp>
        <p:nvSpPr>
          <p:cNvPr id="7" name="标题 1"/>
          <p:cNvSpPr txBox="1">
            <a:spLocks/>
          </p:cNvSpPr>
          <p:nvPr/>
        </p:nvSpPr>
        <p:spPr>
          <a:xfrm>
            <a:off x="1763688" y="1280716"/>
            <a:ext cx="5832648" cy="566936"/>
          </a:xfrm>
          <a:prstGeom prst="rect">
            <a:avLst/>
          </a:prstGeom>
        </p:spPr>
        <p:txBody>
          <a:bodyPr vert="horz" lIns="91440" tIns="45720" rIns="91440" bIns="45720" rtlCol="0" anchor="b">
            <a:no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CN" altLang="en-US" sz="2400" dirty="0" smtClean="0">
                <a:solidFill>
                  <a:srgbClr val="FF0000"/>
                </a:solidFill>
              </a:rPr>
              <a:t>视频编码基础</a:t>
            </a:r>
            <a:r>
              <a:rPr lang="en-US" altLang="zh-CN" sz="2400" dirty="0" smtClean="0">
                <a:solidFill>
                  <a:srgbClr val="FF0000"/>
                </a:solidFill>
              </a:rPr>
              <a:t>(12)</a:t>
            </a:r>
            <a:endParaRPr lang="zh-CN" altLang="en-US" sz="2400" dirty="0">
              <a:solidFill>
                <a:srgbClr val="FF0000"/>
              </a:solidFill>
            </a:endParaRPr>
          </a:p>
        </p:txBody>
      </p:sp>
      <p:sp>
        <p:nvSpPr>
          <p:cNvPr id="8" name="Rectangle 2"/>
          <p:cNvSpPr>
            <a:spLocks noChangeArrowheads="1"/>
          </p:cNvSpPr>
          <p:nvPr/>
        </p:nvSpPr>
        <p:spPr bwMode="auto">
          <a:xfrm>
            <a:off x="2312988" y="4336252"/>
            <a:ext cx="377118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r>
              <a:rPr lang="en-US" altLang="zh-CN" u="none" dirty="0">
                <a:solidFill>
                  <a:srgbClr val="FF33CC"/>
                </a:solidFill>
              </a:rPr>
              <a:t>I </a:t>
            </a:r>
            <a:r>
              <a:rPr lang="zh-CN" altLang="en-US" u="none" dirty="0">
                <a:solidFill>
                  <a:srgbClr val="FF33CC"/>
                </a:solidFill>
              </a:rPr>
              <a:t>帧、</a:t>
            </a:r>
            <a:r>
              <a:rPr lang="en-US" altLang="zh-CN" u="none" dirty="0">
                <a:solidFill>
                  <a:srgbClr val="FF33CC"/>
                </a:solidFill>
              </a:rPr>
              <a:t>P</a:t>
            </a:r>
            <a:r>
              <a:rPr lang="zh-CN" altLang="en-US" u="none" dirty="0">
                <a:solidFill>
                  <a:srgbClr val="FF33CC"/>
                </a:solidFill>
              </a:rPr>
              <a:t>帧和</a:t>
            </a:r>
            <a:r>
              <a:rPr lang="en-US" altLang="zh-CN" u="none" dirty="0">
                <a:solidFill>
                  <a:srgbClr val="FF33CC"/>
                </a:solidFill>
              </a:rPr>
              <a:t>B</a:t>
            </a:r>
            <a:r>
              <a:rPr lang="zh-CN" altLang="en-US" u="none" dirty="0">
                <a:solidFill>
                  <a:srgbClr val="FF33CC"/>
                </a:solidFill>
              </a:rPr>
              <a:t>帧图像的依赖关系</a:t>
            </a:r>
          </a:p>
        </p:txBody>
      </p:sp>
      <p:pic>
        <p:nvPicPr>
          <p:cNvPr id="9" name="Picture 3" descr="5-4-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584" y="2636912"/>
            <a:ext cx="6428627" cy="1296144"/>
          </a:xfrm>
          <a:prstGeom prst="rect">
            <a:avLst/>
          </a:prstGeom>
          <a:noFill/>
          <a:extLst>
            <a:ext uri="{909E8E84-426E-40DD-AFC4-6F175D3DCCD1}">
              <a14:hiddenFill xmlns:a14="http://schemas.microsoft.com/office/drawing/2010/main">
                <a:solidFill>
                  <a:srgbClr val="FFFFFF"/>
                </a:solidFill>
              </a14:hiddenFill>
            </a:ext>
          </a:extLst>
        </p:spPr>
      </p:pic>
      <p:sp>
        <p:nvSpPr>
          <p:cNvPr id="10" name="Text Box 4"/>
          <p:cNvSpPr txBox="1">
            <a:spLocks noChangeArrowheads="1"/>
          </p:cNvSpPr>
          <p:nvPr/>
        </p:nvSpPr>
        <p:spPr bwMode="auto">
          <a:xfrm>
            <a:off x="899592" y="1916832"/>
            <a:ext cx="691276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200000"/>
              </a:lnSpc>
            </a:pPr>
            <a:r>
              <a:rPr kumimoji="1" lang="zh-CN" altLang="en-US" sz="1200" b="0" u="none" dirty="0">
                <a:solidFill>
                  <a:schemeClr val="tx1"/>
                </a:solidFill>
                <a:latin typeface="Times New Roman" pitchFamily="18" charset="0"/>
              </a:rPr>
              <a:t>　　　</a:t>
            </a:r>
            <a:r>
              <a:rPr lang="zh-CN" altLang="en-US" sz="1200" u="none" dirty="0">
                <a:solidFill>
                  <a:srgbClr val="FF33CC"/>
                </a:solidFill>
              </a:rPr>
              <a:t>下图描述了按显示顺序排列的一组图像。图中的箭头显示了图像间前向预测和双向预测的</a:t>
            </a:r>
            <a:r>
              <a:rPr lang="zh-CN" altLang="en-US" sz="1200" u="none" dirty="0" smtClean="0">
                <a:solidFill>
                  <a:srgbClr val="FF33CC"/>
                </a:solidFill>
              </a:rPr>
              <a:t>关系</a:t>
            </a:r>
            <a:endParaRPr lang="zh-CN" altLang="en-US" sz="1200" u="none" dirty="0">
              <a:solidFill>
                <a:srgbClr val="FF33CC"/>
              </a:solidFill>
            </a:endParaRPr>
          </a:p>
        </p:txBody>
      </p:sp>
    </p:spTree>
    <p:extLst>
      <p:ext uri="{BB962C8B-B14F-4D97-AF65-F5344CB8AC3E}">
        <p14:creationId xmlns:p14="http://schemas.microsoft.com/office/powerpoint/2010/main" val="1075234417"/>
      </p:ext>
    </p:extLst>
  </p:cSld>
  <p:clrMapOvr>
    <a:masterClrMapping/>
  </p:clrMapOvr>
  <p:transition spd="slow">
    <p:pull/>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75656" y="332656"/>
            <a:ext cx="6736712" cy="854968"/>
          </a:xfrm>
        </p:spPr>
        <p:txBody>
          <a:bodyPr/>
          <a:lstStyle/>
          <a:p>
            <a:r>
              <a:rPr lang="en-US" altLang="zh-CN" dirty="0" smtClean="0"/>
              <a:t>Audio/video codec</a:t>
            </a:r>
            <a:endParaRPr lang="zh-CN" altLang="en-US" dirty="0"/>
          </a:p>
        </p:txBody>
      </p:sp>
      <p:sp>
        <p:nvSpPr>
          <p:cNvPr id="3" name="日期占位符 2"/>
          <p:cNvSpPr>
            <a:spLocks noGrp="1"/>
          </p:cNvSpPr>
          <p:nvPr>
            <p:ph type="dt" sz="half" idx="10"/>
          </p:nvPr>
        </p:nvSpPr>
        <p:spPr/>
        <p:txBody>
          <a:bodyPr/>
          <a:lstStyle/>
          <a:p>
            <a:fld id="{E3127EC2-47FB-48A1-8644-C8A81DDAA119}" type="datetime4">
              <a:rPr lang="en-US" smtClean="0"/>
              <a:pPr/>
              <a:t>April 22, 2015</a:t>
            </a:fld>
            <a:endParaRPr lang="en-US"/>
          </a:p>
        </p:txBody>
      </p:sp>
      <p:sp>
        <p:nvSpPr>
          <p:cNvPr id="4" name="页脚占位符 3"/>
          <p:cNvSpPr>
            <a:spLocks noGrp="1"/>
          </p:cNvSpPr>
          <p:nvPr>
            <p:ph type="ftr" sz="quarter" idx="11"/>
          </p:nvPr>
        </p:nvSpPr>
        <p:spPr/>
        <p:txBody>
          <a:bodyPr/>
          <a:lstStyle/>
          <a:p>
            <a:endParaRPr lang="en-US" dirty="0"/>
          </a:p>
        </p:txBody>
      </p:sp>
      <p:sp>
        <p:nvSpPr>
          <p:cNvPr id="5" name="灯片编号占位符 4"/>
          <p:cNvSpPr>
            <a:spLocks noGrp="1"/>
          </p:cNvSpPr>
          <p:nvPr>
            <p:ph type="sldNum" sz="quarter" idx="12"/>
          </p:nvPr>
        </p:nvSpPr>
        <p:spPr/>
        <p:txBody>
          <a:bodyPr/>
          <a:lstStyle/>
          <a:p>
            <a:fld id="{8B37D5FE-740C-46F5-801A-FA5477D9711F}" type="slidenum">
              <a:rPr lang="en-US" smtClean="0"/>
              <a:pPr/>
              <a:t>36</a:t>
            </a:fld>
            <a:endParaRPr lang="en-US"/>
          </a:p>
        </p:txBody>
      </p:sp>
      <p:sp>
        <p:nvSpPr>
          <p:cNvPr id="7" name="标题 1"/>
          <p:cNvSpPr txBox="1">
            <a:spLocks/>
          </p:cNvSpPr>
          <p:nvPr/>
        </p:nvSpPr>
        <p:spPr>
          <a:xfrm>
            <a:off x="1763688" y="1280716"/>
            <a:ext cx="5832648" cy="566936"/>
          </a:xfrm>
          <a:prstGeom prst="rect">
            <a:avLst/>
          </a:prstGeom>
        </p:spPr>
        <p:txBody>
          <a:bodyPr vert="horz" lIns="91440" tIns="45720" rIns="91440" bIns="45720" rtlCol="0" anchor="b">
            <a:no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CN" altLang="en-US" sz="2400" dirty="0" smtClean="0">
                <a:solidFill>
                  <a:srgbClr val="FF0000"/>
                </a:solidFill>
              </a:rPr>
              <a:t>视频编码基础</a:t>
            </a:r>
            <a:r>
              <a:rPr lang="en-US" altLang="zh-CN" sz="2400" dirty="0" smtClean="0">
                <a:solidFill>
                  <a:srgbClr val="FF0000"/>
                </a:solidFill>
              </a:rPr>
              <a:t>(13)</a:t>
            </a:r>
            <a:endParaRPr lang="zh-CN" altLang="en-US" sz="2400" dirty="0">
              <a:solidFill>
                <a:srgbClr val="FF0000"/>
              </a:solidFill>
            </a:endParaRPr>
          </a:p>
        </p:txBody>
      </p:sp>
      <p:sp>
        <p:nvSpPr>
          <p:cNvPr id="11" name="Rectangle 2"/>
          <p:cNvSpPr>
            <a:spLocks noChangeArrowheads="1"/>
          </p:cNvSpPr>
          <p:nvPr/>
        </p:nvSpPr>
        <p:spPr bwMode="auto">
          <a:xfrm>
            <a:off x="2195736" y="3212976"/>
            <a:ext cx="367560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r>
              <a:rPr lang="zh-CN" altLang="en-US" u="none" dirty="0">
                <a:solidFill>
                  <a:srgbClr val="FF33CC"/>
                </a:solidFill>
                <a:effectLst>
                  <a:outerShdw blurRad="38100" dist="38100" dir="2700000" algn="tl">
                    <a:srgbClr val="000000"/>
                  </a:outerShdw>
                </a:effectLst>
              </a:rPr>
              <a:t>按显示顺序排列的图像序列</a:t>
            </a:r>
          </a:p>
        </p:txBody>
      </p:sp>
      <p:pic>
        <p:nvPicPr>
          <p:cNvPr id="12" name="Picture 3" descr="5-4-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0124" y="2780928"/>
            <a:ext cx="5514592" cy="432048"/>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4"/>
          <p:cNvSpPr>
            <a:spLocks noChangeArrowheads="1"/>
          </p:cNvSpPr>
          <p:nvPr/>
        </p:nvSpPr>
        <p:spPr bwMode="auto">
          <a:xfrm>
            <a:off x="1018752" y="1916832"/>
            <a:ext cx="7379036"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nSpc>
                <a:spcPct val="200000"/>
              </a:lnSpc>
            </a:pPr>
            <a:r>
              <a:rPr lang="zh-CN" altLang="en-US" sz="1200" u="none" dirty="0">
                <a:solidFill>
                  <a:srgbClr val="FF33CC"/>
                </a:solidFill>
              </a:rPr>
              <a:t>图像的显示顺序和编码顺序并不相同。例如，有一组图像按如图所示的显示顺序排列。根据前</a:t>
            </a:r>
            <a:r>
              <a:rPr lang="zh-CN" altLang="en-US" sz="1200" u="none" dirty="0" smtClean="0">
                <a:solidFill>
                  <a:srgbClr val="FF33CC"/>
                </a:solidFill>
              </a:rPr>
              <a:t>图给</a:t>
            </a:r>
            <a:r>
              <a:rPr lang="zh-CN" altLang="en-US" sz="1200" u="none" dirty="0">
                <a:solidFill>
                  <a:srgbClr val="FF33CC"/>
                </a:solidFill>
              </a:rPr>
              <a:t>出的前向预测和双向预测的关系，将图像序列按编码顺序排列，如下页图</a:t>
            </a:r>
          </a:p>
        </p:txBody>
      </p:sp>
      <p:sp>
        <p:nvSpPr>
          <p:cNvPr id="14" name="Rectangle 2"/>
          <p:cNvSpPr>
            <a:spLocks noChangeArrowheads="1"/>
          </p:cNvSpPr>
          <p:nvPr/>
        </p:nvSpPr>
        <p:spPr bwMode="auto">
          <a:xfrm>
            <a:off x="2223368" y="4844008"/>
            <a:ext cx="3860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zh-CN" altLang="en-US" u="none" dirty="0">
                <a:solidFill>
                  <a:srgbClr val="FF33CC"/>
                </a:solidFill>
                <a:effectLst>
                  <a:outerShdw blurRad="38100" dist="38100" dir="2700000" algn="tl">
                    <a:srgbClr val="000000"/>
                  </a:outerShdw>
                </a:effectLst>
              </a:rPr>
              <a:t>按编码顺序排列的图像序列</a:t>
            </a:r>
          </a:p>
        </p:txBody>
      </p:sp>
      <p:pic>
        <p:nvPicPr>
          <p:cNvPr id="15" name="Picture 3" descr="5-4-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4116" y="4437079"/>
            <a:ext cx="5400600" cy="4239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9404996"/>
      </p:ext>
    </p:extLst>
  </p:cSld>
  <p:clrMapOvr>
    <a:masterClrMapping/>
  </p:clrMapOvr>
  <p:transition spd="slow">
    <p:pull/>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75656" y="332656"/>
            <a:ext cx="6736712" cy="854968"/>
          </a:xfrm>
        </p:spPr>
        <p:txBody>
          <a:bodyPr/>
          <a:lstStyle/>
          <a:p>
            <a:r>
              <a:rPr lang="en-US" altLang="zh-CN" dirty="0" smtClean="0"/>
              <a:t>Audio/video codec</a:t>
            </a:r>
            <a:endParaRPr lang="zh-CN" altLang="en-US" dirty="0"/>
          </a:p>
        </p:txBody>
      </p:sp>
      <p:sp>
        <p:nvSpPr>
          <p:cNvPr id="3" name="日期占位符 2"/>
          <p:cNvSpPr>
            <a:spLocks noGrp="1"/>
          </p:cNvSpPr>
          <p:nvPr>
            <p:ph type="dt" sz="half" idx="10"/>
          </p:nvPr>
        </p:nvSpPr>
        <p:spPr/>
        <p:txBody>
          <a:bodyPr/>
          <a:lstStyle/>
          <a:p>
            <a:fld id="{E3127EC2-47FB-48A1-8644-C8A81DDAA119}" type="datetime4">
              <a:rPr lang="en-US" smtClean="0"/>
              <a:pPr/>
              <a:t>April 22, 2015</a:t>
            </a:fld>
            <a:endParaRPr lang="en-US"/>
          </a:p>
        </p:txBody>
      </p:sp>
      <p:sp>
        <p:nvSpPr>
          <p:cNvPr id="4" name="页脚占位符 3"/>
          <p:cNvSpPr>
            <a:spLocks noGrp="1"/>
          </p:cNvSpPr>
          <p:nvPr>
            <p:ph type="ftr" sz="quarter" idx="11"/>
          </p:nvPr>
        </p:nvSpPr>
        <p:spPr/>
        <p:txBody>
          <a:bodyPr/>
          <a:lstStyle/>
          <a:p>
            <a:endParaRPr lang="en-US" dirty="0"/>
          </a:p>
        </p:txBody>
      </p:sp>
      <p:sp>
        <p:nvSpPr>
          <p:cNvPr id="5" name="灯片编号占位符 4"/>
          <p:cNvSpPr>
            <a:spLocks noGrp="1"/>
          </p:cNvSpPr>
          <p:nvPr>
            <p:ph type="sldNum" sz="quarter" idx="12"/>
          </p:nvPr>
        </p:nvSpPr>
        <p:spPr/>
        <p:txBody>
          <a:bodyPr/>
          <a:lstStyle/>
          <a:p>
            <a:fld id="{8B37D5FE-740C-46F5-801A-FA5477D9711F}" type="slidenum">
              <a:rPr lang="en-US" smtClean="0"/>
              <a:pPr/>
              <a:t>37</a:t>
            </a:fld>
            <a:endParaRPr lang="en-US"/>
          </a:p>
        </p:txBody>
      </p:sp>
      <p:sp>
        <p:nvSpPr>
          <p:cNvPr id="7" name="标题 1"/>
          <p:cNvSpPr txBox="1">
            <a:spLocks/>
          </p:cNvSpPr>
          <p:nvPr/>
        </p:nvSpPr>
        <p:spPr>
          <a:xfrm>
            <a:off x="1763688" y="1280716"/>
            <a:ext cx="5832648" cy="566936"/>
          </a:xfrm>
          <a:prstGeom prst="rect">
            <a:avLst/>
          </a:prstGeom>
        </p:spPr>
        <p:txBody>
          <a:bodyPr vert="horz" lIns="91440" tIns="45720" rIns="91440" bIns="45720" rtlCol="0" anchor="b">
            <a:no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CN" altLang="en-US" sz="2400" dirty="0" smtClean="0">
                <a:solidFill>
                  <a:srgbClr val="FF0000"/>
                </a:solidFill>
              </a:rPr>
              <a:t>视频编码基础</a:t>
            </a:r>
            <a:r>
              <a:rPr lang="en-US" altLang="zh-CN" sz="2400" dirty="0" smtClean="0">
                <a:solidFill>
                  <a:srgbClr val="FF0000"/>
                </a:solidFill>
              </a:rPr>
              <a:t>(14)</a:t>
            </a:r>
            <a:endParaRPr lang="zh-CN" altLang="en-US" sz="2400" dirty="0">
              <a:solidFill>
                <a:srgbClr val="FF0000"/>
              </a:solidFill>
            </a:endParaRPr>
          </a:p>
        </p:txBody>
      </p:sp>
      <p:sp>
        <p:nvSpPr>
          <p:cNvPr id="13" name="Rectangle 5"/>
          <p:cNvSpPr>
            <a:spLocks noChangeArrowheads="1"/>
          </p:cNvSpPr>
          <p:nvPr/>
        </p:nvSpPr>
        <p:spPr bwMode="auto">
          <a:xfrm>
            <a:off x="1203821" y="1980531"/>
            <a:ext cx="2262158" cy="5078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50000"/>
              </a:lnSpc>
            </a:pPr>
            <a:r>
              <a:rPr lang="zh-CN" altLang="en-US" u="none" dirty="0" smtClean="0">
                <a:solidFill>
                  <a:srgbClr val="FF33CC"/>
                </a:solidFill>
                <a:effectLst>
                  <a:outerShdw blurRad="38100" dist="38100" dir="2700000" algn="tl">
                    <a:srgbClr val="000000"/>
                  </a:outerShdw>
                </a:effectLst>
              </a:rPr>
              <a:t>运动矢量和运动估计</a:t>
            </a:r>
            <a:endParaRPr lang="zh-CN" altLang="en-US" u="none" dirty="0">
              <a:solidFill>
                <a:srgbClr val="FF33CC"/>
              </a:solidFill>
              <a:effectLst>
                <a:outerShdw blurRad="38100" dist="38100" dir="2700000" algn="tl">
                  <a:srgbClr val="000000"/>
                </a:outerShdw>
              </a:effectLst>
            </a:endParaRPr>
          </a:p>
        </p:txBody>
      </p:sp>
      <p:sp>
        <p:nvSpPr>
          <p:cNvPr id="10" name="内容占位符 2"/>
          <p:cNvSpPr txBox="1">
            <a:spLocks/>
          </p:cNvSpPr>
          <p:nvPr/>
        </p:nvSpPr>
        <p:spPr>
          <a:xfrm>
            <a:off x="971600" y="2477944"/>
            <a:ext cx="7272808" cy="3755385"/>
          </a:xfrm>
          <a:prstGeom prst="rect">
            <a:avLst/>
          </a:prstGeom>
        </p:spPr>
        <p:txBody>
          <a:bodyPr/>
          <a:lstStyle>
            <a:lvl1pPr marL="342900" indent="-274320" algn="l" defTabSz="914400" rtl="0" eaLnBrk="1" latinLnBrk="0" hangingPunct="1">
              <a:spcBef>
                <a:spcPct val="20000"/>
              </a:spcBef>
              <a:buClr>
                <a:schemeClr val="accent1"/>
              </a:buClr>
              <a:buSzPct val="76000"/>
              <a:buFont typeface="Wingdings 2" pitchFamily="18" charset="2"/>
              <a:buChar char=""/>
              <a:defRPr sz="2400" kern="1200">
                <a:solidFill>
                  <a:schemeClr val="tx2"/>
                </a:solidFill>
                <a:latin typeface="+mn-lt"/>
                <a:ea typeface="+mn-ea"/>
                <a:cs typeface="+mn-cs"/>
              </a:defRPr>
            </a:lvl1pPr>
            <a:lvl2pPr marL="640080" indent="-274320" algn="l" defTabSz="914400" rtl="0" eaLnBrk="1" latinLnBrk="0" hangingPunct="1">
              <a:spcBef>
                <a:spcPct val="20000"/>
              </a:spcBef>
              <a:buClr>
                <a:schemeClr val="accent1"/>
              </a:buClr>
              <a:buSzPct val="76000"/>
              <a:buFont typeface="Wingdings 2" pitchFamily="18" charset="2"/>
              <a:buChar char=""/>
              <a:defRPr sz="2200" kern="1200">
                <a:solidFill>
                  <a:schemeClr val="tx2"/>
                </a:solidFill>
                <a:latin typeface="+mn-lt"/>
                <a:ea typeface="+mn-ea"/>
                <a:cs typeface="+mn-cs"/>
              </a:defRPr>
            </a:lvl2pPr>
            <a:lvl3pPr marL="914400" indent="-228600" algn="l" defTabSz="914400" rtl="0" eaLnBrk="1" latinLnBrk="0" hangingPunct="1">
              <a:spcBef>
                <a:spcPct val="20000"/>
              </a:spcBef>
              <a:buClr>
                <a:schemeClr val="accent1"/>
              </a:buClr>
              <a:buSzPct val="76000"/>
              <a:buFont typeface="Wingdings 2" pitchFamily="18" charset="2"/>
              <a:buChar char=""/>
              <a:defRPr sz="2000" kern="1200">
                <a:solidFill>
                  <a:schemeClr val="tx2"/>
                </a:solidFill>
                <a:latin typeface="+mn-lt"/>
                <a:ea typeface="+mn-ea"/>
                <a:cs typeface="+mn-cs"/>
              </a:defRPr>
            </a:lvl3pPr>
            <a:lvl4pPr marL="1124712" indent="-228600" algn="l" defTabSz="914400" rtl="0" eaLnBrk="1" latinLnBrk="0" hangingPunct="1">
              <a:spcBef>
                <a:spcPct val="20000"/>
              </a:spcBef>
              <a:buClr>
                <a:schemeClr val="accent1"/>
              </a:buClr>
              <a:buSzPct val="76000"/>
              <a:buFont typeface="Wingdings 2" pitchFamily="18" charset="2"/>
              <a:buChar char=""/>
              <a:defRPr sz="1800" kern="1200">
                <a:solidFill>
                  <a:schemeClr val="tx2"/>
                </a:solidFill>
                <a:latin typeface="+mn-lt"/>
                <a:ea typeface="+mn-ea"/>
                <a:cs typeface="+mn-cs"/>
              </a:defRPr>
            </a:lvl4pPr>
            <a:lvl5pPr marL="1325880" indent="-228600" algn="l" defTabSz="914400" rtl="0" eaLnBrk="1" latinLnBrk="0" hangingPunct="1">
              <a:spcBef>
                <a:spcPct val="20000"/>
              </a:spcBef>
              <a:buClr>
                <a:schemeClr val="accent1"/>
              </a:buClr>
              <a:buSzPct val="76000"/>
              <a:buFont typeface="Wingdings 2" pitchFamily="18" charset="2"/>
              <a:buChar char=""/>
              <a:defRPr sz="1600" kern="1200" baseline="0">
                <a:solidFill>
                  <a:schemeClr val="tx2"/>
                </a:solidFill>
                <a:latin typeface="+mn-lt"/>
                <a:ea typeface="+mn-ea"/>
                <a:cs typeface="+mn-cs"/>
              </a:defRPr>
            </a:lvl5pPr>
            <a:lvl6pPr marL="1517904"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6pPr>
            <a:lvl7pPr marL="1719072"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7pPr>
            <a:lvl8pPr marL="1920240"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8pPr>
            <a:lvl9pPr marL="2121408"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9pPr>
          </a:lstStyle>
          <a:p>
            <a:r>
              <a:rPr lang="en-US" altLang="zh-CN" sz="1800" dirty="0" smtClean="0"/>
              <a:t>Motion in the scene will increase the differences.</a:t>
            </a:r>
          </a:p>
          <a:p>
            <a:pPr lvl="1"/>
            <a:r>
              <a:rPr lang="en-US" altLang="zh-CN" sz="1800" dirty="0" smtClean="0"/>
              <a:t>If you can figure out the motion (where each block came from in the previous frame):</a:t>
            </a:r>
          </a:p>
          <a:p>
            <a:pPr lvl="1"/>
            <a:r>
              <a:rPr lang="en-US" altLang="zh-CN" sz="1800" dirty="0" smtClean="0"/>
              <a:t>Encode the motion as a </a:t>
            </a:r>
            <a:r>
              <a:rPr lang="en-US" altLang="zh-CN" sz="1800" dirty="0" smtClean="0">
                <a:solidFill>
                  <a:srgbClr val="FF0000"/>
                </a:solidFill>
              </a:rPr>
              <a:t>motion vector </a:t>
            </a:r>
            <a:r>
              <a:rPr lang="en-US" altLang="zh-CN" sz="1800" dirty="0" smtClean="0"/>
              <a:t>(two small integers indicating motion in x and y directions)</a:t>
            </a:r>
          </a:p>
          <a:p>
            <a:pPr lvl="1"/>
            <a:r>
              <a:rPr lang="en-US" altLang="zh-CN" sz="1800" dirty="0" smtClean="0"/>
              <a:t>Encode the </a:t>
            </a:r>
            <a:r>
              <a:rPr lang="en-US" altLang="zh-CN" sz="1800" dirty="0" smtClean="0">
                <a:solidFill>
                  <a:srgbClr val="FF0000"/>
                </a:solidFill>
              </a:rPr>
              <a:t>differences</a:t>
            </a:r>
            <a:r>
              <a:rPr lang="en-US" altLang="zh-CN" sz="1800" dirty="0" smtClean="0"/>
              <a:t> from the </a:t>
            </a:r>
            <a:r>
              <a:rPr lang="en-US" altLang="zh-CN" sz="1800" i="1" dirty="0" smtClean="0">
                <a:solidFill>
                  <a:srgbClr val="FF0000"/>
                </a:solidFill>
              </a:rPr>
              <a:t>moved</a:t>
            </a:r>
            <a:r>
              <a:rPr lang="en-US" altLang="zh-CN" sz="1800" i="1" dirty="0" smtClean="0"/>
              <a:t> </a:t>
            </a:r>
            <a:r>
              <a:rPr lang="en-US" altLang="zh-CN" sz="1800" dirty="0" smtClean="0"/>
              <a:t>block using </a:t>
            </a:r>
            <a:r>
              <a:rPr lang="fr-FR" altLang="zh-CN" sz="1800" dirty="0" smtClean="0"/>
              <a:t>DCT + quantization + RLE + Huffman encoding</a:t>
            </a:r>
            <a:endParaRPr lang="zh-CN" altLang="en-US" sz="1800" dirty="0" smtClean="0"/>
          </a:p>
        </p:txBody>
      </p:sp>
    </p:spTree>
    <p:extLst>
      <p:ext uri="{BB962C8B-B14F-4D97-AF65-F5344CB8AC3E}">
        <p14:creationId xmlns:p14="http://schemas.microsoft.com/office/powerpoint/2010/main" val="2249485742"/>
      </p:ext>
    </p:extLst>
  </p:cSld>
  <p:clrMapOvr>
    <a:masterClrMapping/>
  </p:clrMapOvr>
  <p:transition spd="slow">
    <p:pull/>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75656" y="332656"/>
            <a:ext cx="6736712" cy="854968"/>
          </a:xfrm>
        </p:spPr>
        <p:txBody>
          <a:bodyPr/>
          <a:lstStyle/>
          <a:p>
            <a:r>
              <a:rPr lang="en-US" altLang="zh-CN" dirty="0" smtClean="0"/>
              <a:t>Audio/video codec</a:t>
            </a:r>
            <a:endParaRPr lang="zh-CN" altLang="en-US" dirty="0"/>
          </a:p>
        </p:txBody>
      </p:sp>
      <p:sp>
        <p:nvSpPr>
          <p:cNvPr id="3" name="日期占位符 2"/>
          <p:cNvSpPr>
            <a:spLocks noGrp="1"/>
          </p:cNvSpPr>
          <p:nvPr>
            <p:ph type="dt" sz="half" idx="10"/>
          </p:nvPr>
        </p:nvSpPr>
        <p:spPr/>
        <p:txBody>
          <a:bodyPr/>
          <a:lstStyle/>
          <a:p>
            <a:fld id="{E3127EC2-47FB-48A1-8644-C8A81DDAA119}" type="datetime4">
              <a:rPr lang="en-US" smtClean="0"/>
              <a:pPr/>
              <a:t>April 22, 2015</a:t>
            </a:fld>
            <a:endParaRPr lang="en-US"/>
          </a:p>
        </p:txBody>
      </p:sp>
      <p:sp>
        <p:nvSpPr>
          <p:cNvPr id="4" name="页脚占位符 3"/>
          <p:cNvSpPr>
            <a:spLocks noGrp="1"/>
          </p:cNvSpPr>
          <p:nvPr>
            <p:ph type="ftr" sz="quarter" idx="11"/>
          </p:nvPr>
        </p:nvSpPr>
        <p:spPr/>
        <p:txBody>
          <a:bodyPr/>
          <a:lstStyle/>
          <a:p>
            <a:endParaRPr lang="en-US" dirty="0"/>
          </a:p>
        </p:txBody>
      </p:sp>
      <p:sp>
        <p:nvSpPr>
          <p:cNvPr id="5" name="灯片编号占位符 4"/>
          <p:cNvSpPr>
            <a:spLocks noGrp="1"/>
          </p:cNvSpPr>
          <p:nvPr>
            <p:ph type="sldNum" sz="quarter" idx="12"/>
          </p:nvPr>
        </p:nvSpPr>
        <p:spPr/>
        <p:txBody>
          <a:bodyPr/>
          <a:lstStyle/>
          <a:p>
            <a:fld id="{8B37D5FE-740C-46F5-801A-FA5477D9711F}" type="slidenum">
              <a:rPr lang="en-US" smtClean="0"/>
              <a:pPr/>
              <a:t>38</a:t>
            </a:fld>
            <a:endParaRPr lang="en-US"/>
          </a:p>
        </p:txBody>
      </p:sp>
      <p:sp>
        <p:nvSpPr>
          <p:cNvPr id="7" name="标题 1"/>
          <p:cNvSpPr txBox="1">
            <a:spLocks/>
          </p:cNvSpPr>
          <p:nvPr/>
        </p:nvSpPr>
        <p:spPr>
          <a:xfrm>
            <a:off x="1763688" y="1280716"/>
            <a:ext cx="5832648" cy="566936"/>
          </a:xfrm>
          <a:prstGeom prst="rect">
            <a:avLst/>
          </a:prstGeom>
        </p:spPr>
        <p:txBody>
          <a:bodyPr vert="horz" lIns="91440" tIns="45720" rIns="91440" bIns="45720" rtlCol="0" anchor="b">
            <a:no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CN" altLang="en-US" sz="2400" dirty="0" smtClean="0">
                <a:solidFill>
                  <a:srgbClr val="FF0000"/>
                </a:solidFill>
              </a:rPr>
              <a:t>视频编码基础</a:t>
            </a:r>
            <a:r>
              <a:rPr lang="en-US" altLang="zh-CN" sz="2400" dirty="0" smtClean="0">
                <a:solidFill>
                  <a:srgbClr val="FF0000"/>
                </a:solidFill>
              </a:rPr>
              <a:t>(15)</a:t>
            </a:r>
            <a:endParaRPr lang="zh-CN" altLang="en-US" sz="2400" dirty="0">
              <a:solidFill>
                <a:srgbClr val="FF0000"/>
              </a:solidFill>
            </a:endParaRPr>
          </a:p>
        </p:txBody>
      </p:sp>
      <p:sp>
        <p:nvSpPr>
          <p:cNvPr id="13" name="Rectangle 5"/>
          <p:cNvSpPr>
            <a:spLocks noChangeArrowheads="1"/>
          </p:cNvSpPr>
          <p:nvPr/>
        </p:nvSpPr>
        <p:spPr bwMode="auto">
          <a:xfrm>
            <a:off x="1203821" y="1980531"/>
            <a:ext cx="2262158" cy="5078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50000"/>
              </a:lnSpc>
            </a:pPr>
            <a:r>
              <a:rPr lang="zh-CN" altLang="en-US" u="none" dirty="0" smtClean="0">
                <a:solidFill>
                  <a:srgbClr val="FF33CC"/>
                </a:solidFill>
                <a:effectLst>
                  <a:outerShdw blurRad="38100" dist="38100" dir="2700000" algn="tl">
                    <a:srgbClr val="000000"/>
                  </a:outerShdw>
                </a:effectLst>
              </a:rPr>
              <a:t>运动矢量和运动估计</a:t>
            </a:r>
            <a:endParaRPr lang="zh-CN" altLang="en-US" u="none" dirty="0">
              <a:solidFill>
                <a:srgbClr val="FF33CC"/>
              </a:solidFill>
              <a:effectLst>
                <a:outerShdw blurRad="38100" dist="38100" dir="2700000" algn="tl">
                  <a:srgbClr val="000000"/>
                </a:outerShdw>
              </a:effectLst>
            </a:endParaRPr>
          </a:p>
        </p:txBody>
      </p:sp>
      <p:pic>
        <p:nvPicPr>
          <p:cNvPr id="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5070" y="2488362"/>
            <a:ext cx="5301817" cy="3355801"/>
          </a:xfrm>
          <a:prstGeom prst="rect">
            <a:avLst/>
          </a:prstGeom>
          <a:noFill/>
          <a:ln>
            <a:noFill/>
          </a:ln>
          <a:effectLst>
            <a:prstShdw prst="shdw13" dist="53882" dir="13500000">
              <a:schemeClr val="bg2">
                <a:alpha val="50000"/>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pic>
    </p:spTree>
    <p:extLst>
      <p:ext uri="{BB962C8B-B14F-4D97-AF65-F5344CB8AC3E}">
        <p14:creationId xmlns:p14="http://schemas.microsoft.com/office/powerpoint/2010/main" val="3095699487"/>
      </p:ext>
    </p:extLst>
  </p:cSld>
  <p:clrMapOvr>
    <a:masterClrMapping/>
  </p:clrMapOvr>
  <p:transition spd="slow">
    <p:pull/>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75656" y="332656"/>
            <a:ext cx="6736712" cy="854968"/>
          </a:xfrm>
        </p:spPr>
        <p:txBody>
          <a:bodyPr/>
          <a:lstStyle/>
          <a:p>
            <a:r>
              <a:rPr lang="en-US" altLang="zh-CN" dirty="0" smtClean="0"/>
              <a:t>Audio/video codec</a:t>
            </a:r>
            <a:endParaRPr lang="zh-CN" altLang="en-US" dirty="0"/>
          </a:p>
        </p:txBody>
      </p:sp>
      <p:sp>
        <p:nvSpPr>
          <p:cNvPr id="3" name="日期占位符 2"/>
          <p:cNvSpPr>
            <a:spLocks noGrp="1"/>
          </p:cNvSpPr>
          <p:nvPr>
            <p:ph type="dt" sz="half" idx="10"/>
          </p:nvPr>
        </p:nvSpPr>
        <p:spPr/>
        <p:txBody>
          <a:bodyPr/>
          <a:lstStyle/>
          <a:p>
            <a:fld id="{E3127EC2-47FB-48A1-8644-C8A81DDAA119}" type="datetime4">
              <a:rPr lang="en-US" smtClean="0"/>
              <a:pPr/>
              <a:t>April 22, 2015</a:t>
            </a:fld>
            <a:endParaRPr lang="en-US"/>
          </a:p>
        </p:txBody>
      </p:sp>
      <p:sp>
        <p:nvSpPr>
          <p:cNvPr id="4" name="页脚占位符 3"/>
          <p:cNvSpPr>
            <a:spLocks noGrp="1"/>
          </p:cNvSpPr>
          <p:nvPr>
            <p:ph type="ftr" sz="quarter" idx="11"/>
          </p:nvPr>
        </p:nvSpPr>
        <p:spPr/>
        <p:txBody>
          <a:bodyPr/>
          <a:lstStyle/>
          <a:p>
            <a:endParaRPr lang="en-US" dirty="0"/>
          </a:p>
        </p:txBody>
      </p:sp>
      <p:sp>
        <p:nvSpPr>
          <p:cNvPr id="5" name="灯片编号占位符 4"/>
          <p:cNvSpPr>
            <a:spLocks noGrp="1"/>
          </p:cNvSpPr>
          <p:nvPr>
            <p:ph type="sldNum" sz="quarter" idx="12"/>
          </p:nvPr>
        </p:nvSpPr>
        <p:spPr/>
        <p:txBody>
          <a:bodyPr/>
          <a:lstStyle/>
          <a:p>
            <a:fld id="{8B37D5FE-740C-46F5-801A-FA5477D9711F}" type="slidenum">
              <a:rPr lang="en-US" smtClean="0"/>
              <a:pPr/>
              <a:t>39</a:t>
            </a:fld>
            <a:endParaRPr lang="en-US"/>
          </a:p>
        </p:txBody>
      </p:sp>
      <p:sp>
        <p:nvSpPr>
          <p:cNvPr id="7" name="标题 1"/>
          <p:cNvSpPr txBox="1">
            <a:spLocks/>
          </p:cNvSpPr>
          <p:nvPr/>
        </p:nvSpPr>
        <p:spPr>
          <a:xfrm>
            <a:off x="1763688" y="1280716"/>
            <a:ext cx="5832648" cy="566936"/>
          </a:xfrm>
          <a:prstGeom prst="rect">
            <a:avLst/>
          </a:prstGeom>
        </p:spPr>
        <p:txBody>
          <a:bodyPr vert="horz" lIns="91440" tIns="45720" rIns="91440" bIns="45720" rtlCol="0" anchor="b">
            <a:no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CN" altLang="en-US" sz="2400" dirty="0" smtClean="0">
                <a:solidFill>
                  <a:srgbClr val="FF0000"/>
                </a:solidFill>
              </a:rPr>
              <a:t>视频编码基础</a:t>
            </a:r>
            <a:r>
              <a:rPr lang="en-US" altLang="zh-CN" sz="2400" dirty="0" smtClean="0">
                <a:solidFill>
                  <a:srgbClr val="FF0000"/>
                </a:solidFill>
              </a:rPr>
              <a:t>(16)</a:t>
            </a:r>
            <a:endParaRPr lang="zh-CN" altLang="en-US" sz="2400" dirty="0">
              <a:solidFill>
                <a:srgbClr val="FF0000"/>
              </a:solidFill>
            </a:endParaRPr>
          </a:p>
        </p:txBody>
      </p:sp>
      <p:sp>
        <p:nvSpPr>
          <p:cNvPr id="13" name="Rectangle 5"/>
          <p:cNvSpPr>
            <a:spLocks noChangeArrowheads="1"/>
          </p:cNvSpPr>
          <p:nvPr/>
        </p:nvSpPr>
        <p:spPr bwMode="auto">
          <a:xfrm>
            <a:off x="1203821" y="1980531"/>
            <a:ext cx="1569660" cy="4530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50000"/>
              </a:lnSpc>
            </a:pPr>
            <a:r>
              <a:rPr lang="zh-CN" altLang="en-US" u="none" dirty="0" smtClean="0">
                <a:solidFill>
                  <a:srgbClr val="FF33CC"/>
                </a:solidFill>
                <a:effectLst>
                  <a:outerShdw blurRad="38100" dist="38100" dir="2700000" algn="tl">
                    <a:srgbClr val="000000"/>
                  </a:outerShdw>
                </a:effectLst>
              </a:rPr>
              <a:t>运动矢量搜索</a:t>
            </a:r>
            <a:endParaRPr lang="zh-CN" altLang="en-US" u="none" dirty="0">
              <a:solidFill>
                <a:srgbClr val="FF33CC"/>
              </a:solidFill>
              <a:effectLst>
                <a:outerShdw blurRad="38100" dist="38100" dir="2700000" algn="tl">
                  <a:srgbClr val="000000"/>
                </a:outerShdw>
              </a:effectLst>
            </a:endParaRPr>
          </a:p>
        </p:txBody>
      </p:sp>
      <p:sp>
        <p:nvSpPr>
          <p:cNvPr id="10" name="内容占位符 2"/>
          <p:cNvSpPr txBox="1">
            <a:spLocks/>
          </p:cNvSpPr>
          <p:nvPr/>
        </p:nvSpPr>
        <p:spPr>
          <a:xfrm>
            <a:off x="679512" y="2438400"/>
            <a:ext cx="8001000" cy="1096962"/>
          </a:xfrm>
          <a:prstGeom prst="rect">
            <a:avLst/>
          </a:prstGeom>
        </p:spPr>
        <p:txBody>
          <a:bodyPr/>
          <a:lstStyle>
            <a:lvl1pPr marL="342900" indent="-274320" algn="l" defTabSz="914400" rtl="0" eaLnBrk="1" latinLnBrk="0" hangingPunct="1">
              <a:spcBef>
                <a:spcPct val="20000"/>
              </a:spcBef>
              <a:buClr>
                <a:schemeClr val="accent1"/>
              </a:buClr>
              <a:buSzPct val="76000"/>
              <a:buFont typeface="Wingdings 2" pitchFamily="18" charset="2"/>
              <a:buChar char=""/>
              <a:defRPr sz="2400" kern="1200">
                <a:solidFill>
                  <a:schemeClr val="tx2"/>
                </a:solidFill>
                <a:latin typeface="+mn-lt"/>
                <a:ea typeface="+mn-ea"/>
                <a:cs typeface="+mn-cs"/>
              </a:defRPr>
            </a:lvl1pPr>
            <a:lvl2pPr marL="640080" indent="-274320" algn="l" defTabSz="914400" rtl="0" eaLnBrk="1" latinLnBrk="0" hangingPunct="1">
              <a:spcBef>
                <a:spcPct val="20000"/>
              </a:spcBef>
              <a:buClr>
                <a:schemeClr val="accent1"/>
              </a:buClr>
              <a:buSzPct val="76000"/>
              <a:buFont typeface="Wingdings 2" pitchFamily="18" charset="2"/>
              <a:buChar char=""/>
              <a:defRPr sz="2200" kern="1200">
                <a:solidFill>
                  <a:schemeClr val="tx2"/>
                </a:solidFill>
                <a:latin typeface="+mn-lt"/>
                <a:ea typeface="+mn-ea"/>
                <a:cs typeface="+mn-cs"/>
              </a:defRPr>
            </a:lvl2pPr>
            <a:lvl3pPr marL="914400" indent="-228600" algn="l" defTabSz="914400" rtl="0" eaLnBrk="1" latinLnBrk="0" hangingPunct="1">
              <a:spcBef>
                <a:spcPct val="20000"/>
              </a:spcBef>
              <a:buClr>
                <a:schemeClr val="accent1"/>
              </a:buClr>
              <a:buSzPct val="76000"/>
              <a:buFont typeface="Wingdings 2" pitchFamily="18" charset="2"/>
              <a:buChar char=""/>
              <a:defRPr sz="2000" kern="1200">
                <a:solidFill>
                  <a:schemeClr val="tx2"/>
                </a:solidFill>
                <a:latin typeface="+mn-lt"/>
                <a:ea typeface="+mn-ea"/>
                <a:cs typeface="+mn-cs"/>
              </a:defRPr>
            </a:lvl3pPr>
            <a:lvl4pPr marL="1124712" indent="-228600" algn="l" defTabSz="914400" rtl="0" eaLnBrk="1" latinLnBrk="0" hangingPunct="1">
              <a:spcBef>
                <a:spcPct val="20000"/>
              </a:spcBef>
              <a:buClr>
                <a:schemeClr val="accent1"/>
              </a:buClr>
              <a:buSzPct val="76000"/>
              <a:buFont typeface="Wingdings 2" pitchFamily="18" charset="2"/>
              <a:buChar char=""/>
              <a:defRPr sz="1800" kern="1200">
                <a:solidFill>
                  <a:schemeClr val="tx2"/>
                </a:solidFill>
                <a:latin typeface="+mn-lt"/>
                <a:ea typeface="+mn-ea"/>
                <a:cs typeface="+mn-cs"/>
              </a:defRPr>
            </a:lvl4pPr>
            <a:lvl5pPr marL="1325880" indent="-228600" algn="l" defTabSz="914400" rtl="0" eaLnBrk="1" latinLnBrk="0" hangingPunct="1">
              <a:spcBef>
                <a:spcPct val="20000"/>
              </a:spcBef>
              <a:buClr>
                <a:schemeClr val="accent1"/>
              </a:buClr>
              <a:buSzPct val="76000"/>
              <a:buFont typeface="Wingdings 2" pitchFamily="18" charset="2"/>
              <a:buChar char=""/>
              <a:defRPr sz="1600" kern="1200" baseline="0">
                <a:solidFill>
                  <a:schemeClr val="tx2"/>
                </a:solidFill>
                <a:latin typeface="+mn-lt"/>
                <a:ea typeface="+mn-ea"/>
                <a:cs typeface="+mn-cs"/>
              </a:defRPr>
            </a:lvl5pPr>
            <a:lvl6pPr marL="1517904"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6pPr>
            <a:lvl7pPr marL="1719072"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7pPr>
            <a:lvl8pPr marL="1920240"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8pPr>
            <a:lvl9pPr marL="2121408"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9pPr>
          </a:lstStyle>
          <a:p>
            <a:r>
              <a:rPr lang="en-US" altLang="zh-CN" sz="1800" dirty="0" smtClean="0"/>
              <a:t>Where did this </a:t>
            </a:r>
            <a:r>
              <a:rPr lang="en-US" altLang="zh-CN" sz="1800" dirty="0" err="1" smtClean="0"/>
              <a:t>Macroblock</a:t>
            </a:r>
            <a:r>
              <a:rPr lang="en-US" altLang="zh-CN" sz="1800" dirty="0" smtClean="0"/>
              <a:t> come from in the previous frame?</a:t>
            </a:r>
          </a:p>
        </p:txBody>
      </p:sp>
      <p:pic>
        <p:nvPicPr>
          <p:cNvPr id="1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1606" y="3356992"/>
            <a:ext cx="5068590" cy="2066996"/>
          </a:xfrm>
          <a:prstGeom prst="rect">
            <a:avLst/>
          </a:prstGeom>
          <a:noFill/>
          <a:ln>
            <a:noFill/>
          </a:ln>
          <a:effectLst>
            <a:prstShdw prst="shdw13" dist="53882" dir="13500000">
              <a:schemeClr val="bg2">
                <a:alpha val="50000"/>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pic>
    </p:spTree>
    <p:extLst>
      <p:ext uri="{BB962C8B-B14F-4D97-AF65-F5344CB8AC3E}">
        <p14:creationId xmlns:p14="http://schemas.microsoft.com/office/powerpoint/2010/main" val="3939944193"/>
      </p:ext>
    </p:extLst>
  </p:cSld>
  <p:clrMapOvr>
    <a:masterClrMapping/>
  </p:clrMapOvr>
  <p:transition spd="slow">
    <p:pull/>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75656" y="332656"/>
            <a:ext cx="6736712" cy="854968"/>
          </a:xfrm>
        </p:spPr>
        <p:txBody>
          <a:bodyPr/>
          <a:lstStyle/>
          <a:p>
            <a:r>
              <a:rPr lang="en-US" altLang="zh-CN" dirty="0" smtClean="0"/>
              <a:t>Audio/video codec</a:t>
            </a:r>
            <a:endParaRPr lang="zh-CN" altLang="en-US" dirty="0"/>
          </a:p>
        </p:txBody>
      </p:sp>
      <p:sp>
        <p:nvSpPr>
          <p:cNvPr id="3" name="日期占位符 2"/>
          <p:cNvSpPr>
            <a:spLocks noGrp="1"/>
          </p:cNvSpPr>
          <p:nvPr>
            <p:ph type="dt" sz="half" idx="10"/>
          </p:nvPr>
        </p:nvSpPr>
        <p:spPr/>
        <p:txBody>
          <a:bodyPr/>
          <a:lstStyle/>
          <a:p>
            <a:fld id="{E3127EC2-47FB-48A1-8644-C8A81DDAA119}" type="datetime4">
              <a:rPr lang="en-US" smtClean="0"/>
              <a:pPr/>
              <a:t>April 22, 2015</a:t>
            </a:fld>
            <a:endParaRPr lang="en-US"/>
          </a:p>
        </p:txBody>
      </p:sp>
      <p:sp>
        <p:nvSpPr>
          <p:cNvPr id="4" name="页脚占位符 3"/>
          <p:cNvSpPr>
            <a:spLocks noGrp="1"/>
          </p:cNvSpPr>
          <p:nvPr>
            <p:ph type="ftr" sz="quarter" idx="11"/>
          </p:nvPr>
        </p:nvSpPr>
        <p:spPr/>
        <p:txBody>
          <a:bodyPr/>
          <a:lstStyle/>
          <a:p>
            <a:endParaRPr lang="en-US" dirty="0"/>
          </a:p>
        </p:txBody>
      </p:sp>
      <p:sp>
        <p:nvSpPr>
          <p:cNvPr id="5" name="灯片编号占位符 4"/>
          <p:cNvSpPr>
            <a:spLocks noGrp="1"/>
          </p:cNvSpPr>
          <p:nvPr>
            <p:ph type="sldNum" sz="quarter" idx="12"/>
          </p:nvPr>
        </p:nvSpPr>
        <p:spPr/>
        <p:txBody>
          <a:bodyPr/>
          <a:lstStyle/>
          <a:p>
            <a:fld id="{8B37D5FE-740C-46F5-801A-FA5477D9711F}" type="slidenum">
              <a:rPr lang="en-US" smtClean="0"/>
              <a:pPr/>
              <a:t>4</a:t>
            </a:fld>
            <a:endParaRPr lang="en-US"/>
          </a:p>
        </p:txBody>
      </p:sp>
      <p:sp>
        <p:nvSpPr>
          <p:cNvPr id="7" name="标题 1"/>
          <p:cNvSpPr txBox="1">
            <a:spLocks/>
          </p:cNvSpPr>
          <p:nvPr/>
        </p:nvSpPr>
        <p:spPr>
          <a:xfrm>
            <a:off x="3203848" y="1052736"/>
            <a:ext cx="4320480" cy="566936"/>
          </a:xfrm>
          <a:prstGeom prst="rect">
            <a:avLst/>
          </a:prstGeom>
        </p:spPr>
        <p:txBody>
          <a:bodyPr vert="horz" lIns="91440" tIns="45720" rIns="91440" bIns="45720" rtlCol="0" anchor="b">
            <a:norm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ltLang="zh-CN" sz="2800" dirty="0" err="1" smtClean="0">
                <a:solidFill>
                  <a:srgbClr val="FF0000"/>
                </a:solidFill>
              </a:rPr>
              <a:t>sitv</a:t>
            </a:r>
            <a:endParaRPr lang="zh-CN" altLang="en-US" sz="2800" dirty="0">
              <a:solidFill>
                <a:srgbClr val="FF0000"/>
              </a:solidFill>
            </a:endParaRPr>
          </a:p>
        </p:txBody>
      </p:sp>
      <p:pic>
        <p:nvPicPr>
          <p:cNvPr id="4098" name="Picture 2" descr="D:\11.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59632" y="1556792"/>
            <a:ext cx="2541882" cy="2088232"/>
          </a:xfrm>
          <a:prstGeom prst="rect">
            <a:avLst/>
          </a:prstGeom>
          <a:noFill/>
          <a:extLst>
            <a:ext uri="{909E8E84-426E-40DD-AFC4-6F175D3DCCD1}">
              <a14:hiddenFill xmlns:a14="http://schemas.microsoft.com/office/drawing/2010/main">
                <a:solidFill>
                  <a:srgbClr val="FFFFFF"/>
                </a:solidFill>
              </a14:hiddenFill>
            </a:ext>
          </a:extLst>
        </p:spPr>
      </p:pic>
      <p:pic>
        <p:nvPicPr>
          <p:cNvPr id="4099" name="Picture 3" descr="D:\22.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01514" y="1556792"/>
            <a:ext cx="2547066" cy="2088232"/>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D:\33.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59632" y="3645520"/>
            <a:ext cx="2541882" cy="2118236"/>
          </a:xfrm>
          <a:prstGeom prst="rect">
            <a:avLst/>
          </a:prstGeom>
          <a:noFill/>
          <a:extLst>
            <a:ext uri="{909E8E84-426E-40DD-AFC4-6F175D3DCCD1}">
              <a14:hiddenFill xmlns:a14="http://schemas.microsoft.com/office/drawing/2010/main">
                <a:solidFill>
                  <a:srgbClr val="FFFFFF"/>
                </a:solidFill>
              </a14:hiddenFill>
            </a:ext>
          </a:extLst>
        </p:spPr>
      </p:pic>
      <p:pic>
        <p:nvPicPr>
          <p:cNvPr id="4101" name="Picture 5" descr="D:\44.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801514" y="3650426"/>
            <a:ext cx="2547066" cy="21015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4179856"/>
      </p:ext>
    </p:extLst>
  </p:cSld>
  <p:clrMapOvr>
    <a:masterClrMapping/>
  </p:clrMapOvr>
  <p:transition spd="slow">
    <p:pull/>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75656" y="332656"/>
            <a:ext cx="6736712" cy="854968"/>
          </a:xfrm>
        </p:spPr>
        <p:txBody>
          <a:bodyPr/>
          <a:lstStyle/>
          <a:p>
            <a:r>
              <a:rPr lang="en-US" altLang="zh-CN" dirty="0" smtClean="0"/>
              <a:t>Audio/video codec</a:t>
            </a:r>
            <a:endParaRPr lang="zh-CN" altLang="en-US" dirty="0"/>
          </a:p>
        </p:txBody>
      </p:sp>
      <p:sp>
        <p:nvSpPr>
          <p:cNvPr id="3" name="日期占位符 2"/>
          <p:cNvSpPr>
            <a:spLocks noGrp="1"/>
          </p:cNvSpPr>
          <p:nvPr>
            <p:ph type="dt" sz="half" idx="10"/>
          </p:nvPr>
        </p:nvSpPr>
        <p:spPr/>
        <p:txBody>
          <a:bodyPr/>
          <a:lstStyle/>
          <a:p>
            <a:fld id="{E3127EC2-47FB-48A1-8644-C8A81DDAA119}" type="datetime4">
              <a:rPr lang="en-US" smtClean="0"/>
              <a:pPr/>
              <a:t>April 22, 2015</a:t>
            </a:fld>
            <a:endParaRPr lang="en-US"/>
          </a:p>
        </p:txBody>
      </p:sp>
      <p:sp>
        <p:nvSpPr>
          <p:cNvPr id="4" name="页脚占位符 3"/>
          <p:cNvSpPr>
            <a:spLocks noGrp="1"/>
          </p:cNvSpPr>
          <p:nvPr>
            <p:ph type="ftr" sz="quarter" idx="11"/>
          </p:nvPr>
        </p:nvSpPr>
        <p:spPr/>
        <p:txBody>
          <a:bodyPr/>
          <a:lstStyle/>
          <a:p>
            <a:endParaRPr lang="en-US" dirty="0"/>
          </a:p>
        </p:txBody>
      </p:sp>
      <p:sp>
        <p:nvSpPr>
          <p:cNvPr id="5" name="灯片编号占位符 4"/>
          <p:cNvSpPr>
            <a:spLocks noGrp="1"/>
          </p:cNvSpPr>
          <p:nvPr>
            <p:ph type="sldNum" sz="quarter" idx="12"/>
          </p:nvPr>
        </p:nvSpPr>
        <p:spPr/>
        <p:txBody>
          <a:bodyPr/>
          <a:lstStyle/>
          <a:p>
            <a:fld id="{8B37D5FE-740C-46F5-801A-FA5477D9711F}" type="slidenum">
              <a:rPr lang="en-US" smtClean="0"/>
              <a:pPr/>
              <a:t>40</a:t>
            </a:fld>
            <a:endParaRPr lang="en-US"/>
          </a:p>
        </p:txBody>
      </p:sp>
      <p:sp>
        <p:nvSpPr>
          <p:cNvPr id="7" name="标题 1"/>
          <p:cNvSpPr txBox="1">
            <a:spLocks/>
          </p:cNvSpPr>
          <p:nvPr/>
        </p:nvSpPr>
        <p:spPr>
          <a:xfrm>
            <a:off x="1763688" y="1280716"/>
            <a:ext cx="5832648" cy="566936"/>
          </a:xfrm>
          <a:prstGeom prst="rect">
            <a:avLst/>
          </a:prstGeom>
        </p:spPr>
        <p:txBody>
          <a:bodyPr vert="horz" lIns="91440" tIns="45720" rIns="91440" bIns="45720" rtlCol="0" anchor="b">
            <a:no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CN" altLang="en-US" sz="2400" dirty="0" smtClean="0">
                <a:solidFill>
                  <a:srgbClr val="FF0000"/>
                </a:solidFill>
              </a:rPr>
              <a:t>视频编码基础</a:t>
            </a:r>
            <a:r>
              <a:rPr lang="en-US" altLang="zh-CN" sz="2400" dirty="0" smtClean="0">
                <a:solidFill>
                  <a:srgbClr val="FF0000"/>
                </a:solidFill>
              </a:rPr>
              <a:t>(17)</a:t>
            </a:r>
            <a:endParaRPr lang="zh-CN" altLang="en-US" sz="2400" dirty="0">
              <a:solidFill>
                <a:srgbClr val="FF0000"/>
              </a:solidFill>
            </a:endParaRPr>
          </a:p>
        </p:txBody>
      </p:sp>
      <p:sp>
        <p:nvSpPr>
          <p:cNvPr id="13" name="Rectangle 5"/>
          <p:cNvSpPr>
            <a:spLocks noChangeArrowheads="1"/>
          </p:cNvSpPr>
          <p:nvPr/>
        </p:nvSpPr>
        <p:spPr bwMode="auto">
          <a:xfrm>
            <a:off x="1203821" y="1980531"/>
            <a:ext cx="1569660" cy="4530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50000"/>
              </a:lnSpc>
            </a:pPr>
            <a:r>
              <a:rPr lang="zh-CN" altLang="en-US" u="none" dirty="0" smtClean="0">
                <a:solidFill>
                  <a:srgbClr val="FF33CC"/>
                </a:solidFill>
                <a:effectLst>
                  <a:outerShdw blurRad="38100" dist="38100" dir="2700000" algn="tl">
                    <a:srgbClr val="000000"/>
                  </a:outerShdw>
                </a:effectLst>
              </a:rPr>
              <a:t>运动矢量搜索</a:t>
            </a:r>
            <a:endParaRPr lang="zh-CN" altLang="en-US" u="none" dirty="0">
              <a:solidFill>
                <a:srgbClr val="FF33CC"/>
              </a:solidFill>
              <a:effectLst>
                <a:outerShdw blurRad="38100" dist="38100" dir="2700000" algn="tl">
                  <a:srgbClr val="000000"/>
                </a:outerShdw>
              </a:effectLst>
            </a:endParaRPr>
          </a:p>
        </p:txBody>
      </p:sp>
      <p:sp>
        <p:nvSpPr>
          <p:cNvPr id="12" name="内容占位符 2"/>
          <p:cNvSpPr txBox="1">
            <a:spLocks/>
          </p:cNvSpPr>
          <p:nvPr/>
        </p:nvSpPr>
        <p:spPr>
          <a:xfrm>
            <a:off x="910600" y="2708920"/>
            <a:ext cx="4941366" cy="1224136"/>
          </a:xfrm>
          <a:prstGeom prst="rect">
            <a:avLst/>
          </a:prstGeom>
        </p:spPr>
        <p:txBody>
          <a:bodyPr/>
          <a:lstStyle>
            <a:lvl1pPr marL="342900" indent="-274320" algn="l" defTabSz="914400" rtl="0" eaLnBrk="1" latinLnBrk="0" hangingPunct="1">
              <a:spcBef>
                <a:spcPct val="20000"/>
              </a:spcBef>
              <a:buClr>
                <a:schemeClr val="accent1"/>
              </a:buClr>
              <a:buSzPct val="76000"/>
              <a:buFont typeface="Wingdings 2" pitchFamily="18" charset="2"/>
              <a:buChar char=""/>
              <a:defRPr sz="2400" kern="1200">
                <a:solidFill>
                  <a:schemeClr val="tx2"/>
                </a:solidFill>
                <a:latin typeface="+mn-lt"/>
                <a:ea typeface="+mn-ea"/>
                <a:cs typeface="+mn-cs"/>
              </a:defRPr>
            </a:lvl1pPr>
            <a:lvl2pPr marL="640080" indent="-274320" algn="l" defTabSz="914400" rtl="0" eaLnBrk="1" latinLnBrk="0" hangingPunct="1">
              <a:spcBef>
                <a:spcPct val="20000"/>
              </a:spcBef>
              <a:buClr>
                <a:schemeClr val="accent1"/>
              </a:buClr>
              <a:buSzPct val="76000"/>
              <a:buFont typeface="Wingdings 2" pitchFamily="18" charset="2"/>
              <a:buChar char=""/>
              <a:defRPr sz="2200" kern="1200">
                <a:solidFill>
                  <a:schemeClr val="tx2"/>
                </a:solidFill>
                <a:latin typeface="+mn-lt"/>
                <a:ea typeface="+mn-ea"/>
                <a:cs typeface="+mn-cs"/>
              </a:defRPr>
            </a:lvl2pPr>
            <a:lvl3pPr marL="914400" indent="-228600" algn="l" defTabSz="914400" rtl="0" eaLnBrk="1" latinLnBrk="0" hangingPunct="1">
              <a:spcBef>
                <a:spcPct val="20000"/>
              </a:spcBef>
              <a:buClr>
                <a:schemeClr val="accent1"/>
              </a:buClr>
              <a:buSzPct val="76000"/>
              <a:buFont typeface="Wingdings 2" pitchFamily="18" charset="2"/>
              <a:buChar char=""/>
              <a:defRPr sz="2000" kern="1200">
                <a:solidFill>
                  <a:schemeClr val="tx2"/>
                </a:solidFill>
                <a:latin typeface="+mn-lt"/>
                <a:ea typeface="+mn-ea"/>
                <a:cs typeface="+mn-cs"/>
              </a:defRPr>
            </a:lvl3pPr>
            <a:lvl4pPr marL="1124712" indent="-228600" algn="l" defTabSz="914400" rtl="0" eaLnBrk="1" latinLnBrk="0" hangingPunct="1">
              <a:spcBef>
                <a:spcPct val="20000"/>
              </a:spcBef>
              <a:buClr>
                <a:schemeClr val="accent1"/>
              </a:buClr>
              <a:buSzPct val="76000"/>
              <a:buFont typeface="Wingdings 2" pitchFamily="18" charset="2"/>
              <a:buChar char=""/>
              <a:defRPr sz="1800" kern="1200">
                <a:solidFill>
                  <a:schemeClr val="tx2"/>
                </a:solidFill>
                <a:latin typeface="+mn-lt"/>
                <a:ea typeface="+mn-ea"/>
                <a:cs typeface="+mn-cs"/>
              </a:defRPr>
            </a:lvl4pPr>
            <a:lvl5pPr marL="1325880" indent="-228600" algn="l" defTabSz="914400" rtl="0" eaLnBrk="1" latinLnBrk="0" hangingPunct="1">
              <a:spcBef>
                <a:spcPct val="20000"/>
              </a:spcBef>
              <a:buClr>
                <a:schemeClr val="accent1"/>
              </a:buClr>
              <a:buSzPct val="76000"/>
              <a:buFont typeface="Wingdings 2" pitchFamily="18" charset="2"/>
              <a:buChar char=""/>
              <a:defRPr sz="1600" kern="1200" baseline="0">
                <a:solidFill>
                  <a:schemeClr val="tx2"/>
                </a:solidFill>
                <a:latin typeface="+mn-lt"/>
                <a:ea typeface="+mn-ea"/>
                <a:cs typeface="+mn-cs"/>
              </a:defRPr>
            </a:lvl5pPr>
            <a:lvl6pPr marL="1517904"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6pPr>
            <a:lvl7pPr marL="1719072"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7pPr>
            <a:lvl8pPr marL="1920240"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8pPr>
            <a:lvl9pPr marL="2121408"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9pPr>
          </a:lstStyle>
          <a:p>
            <a:r>
              <a:rPr lang="en-US" altLang="zh-CN" sz="1800" dirty="0" smtClean="0"/>
              <a:t>Search in the previous frame </a:t>
            </a:r>
          </a:p>
          <a:p>
            <a:pPr lvl="1"/>
            <a:r>
              <a:rPr lang="en-US" altLang="zh-CN" sz="1800" dirty="0" smtClean="0"/>
              <a:t>Search center?</a:t>
            </a:r>
          </a:p>
          <a:p>
            <a:pPr lvl="1"/>
            <a:r>
              <a:rPr lang="en-US" altLang="zh-CN" sz="1800" dirty="0" smtClean="0"/>
              <a:t>Search range?</a:t>
            </a:r>
            <a:endParaRPr lang="zh-CN" altLang="en-US" sz="1800" dirty="0" smtClean="0"/>
          </a:p>
        </p:txBody>
      </p:sp>
      <p:pic>
        <p:nvPicPr>
          <p:cNvPr id="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35896" y="3645024"/>
            <a:ext cx="4493309" cy="1862816"/>
          </a:xfrm>
          <a:prstGeom prst="rect">
            <a:avLst/>
          </a:prstGeom>
          <a:noFill/>
          <a:ln>
            <a:noFill/>
          </a:ln>
          <a:effectLst>
            <a:prstShdw prst="shdw13" dist="53882" dir="13500000">
              <a:schemeClr val="bg2">
                <a:alpha val="50000"/>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pic>
    </p:spTree>
    <p:extLst>
      <p:ext uri="{BB962C8B-B14F-4D97-AF65-F5344CB8AC3E}">
        <p14:creationId xmlns:p14="http://schemas.microsoft.com/office/powerpoint/2010/main" val="106459686"/>
      </p:ext>
    </p:extLst>
  </p:cSld>
  <p:clrMapOvr>
    <a:masterClrMapping/>
  </p:clrMapOvr>
  <p:transition spd="slow">
    <p:pull/>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75656" y="332656"/>
            <a:ext cx="6736712" cy="854968"/>
          </a:xfrm>
        </p:spPr>
        <p:txBody>
          <a:bodyPr/>
          <a:lstStyle/>
          <a:p>
            <a:r>
              <a:rPr lang="en-US" altLang="zh-CN" dirty="0" smtClean="0"/>
              <a:t>Audio/video codec</a:t>
            </a:r>
            <a:endParaRPr lang="zh-CN" altLang="en-US" dirty="0"/>
          </a:p>
        </p:txBody>
      </p:sp>
      <p:sp>
        <p:nvSpPr>
          <p:cNvPr id="3" name="日期占位符 2"/>
          <p:cNvSpPr>
            <a:spLocks noGrp="1"/>
          </p:cNvSpPr>
          <p:nvPr>
            <p:ph type="dt" sz="half" idx="10"/>
          </p:nvPr>
        </p:nvSpPr>
        <p:spPr/>
        <p:txBody>
          <a:bodyPr/>
          <a:lstStyle/>
          <a:p>
            <a:fld id="{E3127EC2-47FB-48A1-8644-C8A81DDAA119}" type="datetime4">
              <a:rPr lang="en-US" smtClean="0"/>
              <a:pPr/>
              <a:t>April 22, 2015</a:t>
            </a:fld>
            <a:endParaRPr lang="en-US"/>
          </a:p>
        </p:txBody>
      </p:sp>
      <p:sp>
        <p:nvSpPr>
          <p:cNvPr id="4" name="页脚占位符 3"/>
          <p:cNvSpPr>
            <a:spLocks noGrp="1"/>
          </p:cNvSpPr>
          <p:nvPr>
            <p:ph type="ftr" sz="quarter" idx="11"/>
          </p:nvPr>
        </p:nvSpPr>
        <p:spPr/>
        <p:txBody>
          <a:bodyPr/>
          <a:lstStyle/>
          <a:p>
            <a:endParaRPr lang="en-US" dirty="0"/>
          </a:p>
        </p:txBody>
      </p:sp>
      <p:sp>
        <p:nvSpPr>
          <p:cNvPr id="5" name="灯片编号占位符 4"/>
          <p:cNvSpPr>
            <a:spLocks noGrp="1"/>
          </p:cNvSpPr>
          <p:nvPr>
            <p:ph type="sldNum" sz="quarter" idx="12"/>
          </p:nvPr>
        </p:nvSpPr>
        <p:spPr/>
        <p:txBody>
          <a:bodyPr/>
          <a:lstStyle/>
          <a:p>
            <a:fld id="{8B37D5FE-740C-46F5-801A-FA5477D9711F}" type="slidenum">
              <a:rPr lang="en-US" smtClean="0"/>
              <a:pPr/>
              <a:t>41</a:t>
            </a:fld>
            <a:endParaRPr lang="en-US"/>
          </a:p>
        </p:txBody>
      </p:sp>
      <p:sp>
        <p:nvSpPr>
          <p:cNvPr id="7" name="标题 1"/>
          <p:cNvSpPr txBox="1">
            <a:spLocks/>
          </p:cNvSpPr>
          <p:nvPr/>
        </p:nvSpPr>
        <p:spPr>
          <a:xfrm>
            <a:off x="1763688" y="1280716"/>
            <a:ext cx="5832648" cy="566936"/>
          </a:xfrm>
          <a:prstGeom prst="rect">
            <a:avLst/>
          </a:prstGeom>
        </p:spPr>
        <p:txBody>
          <a:bodyPr vert="horz" lIns="91440" tIns="45720" rIns="91440" bIns="45720" rtlCol="0" anchor="b">
            <a:no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CN" altLang="en-US" sz="2400" dirty="0" smtClean="0">
                <a:solidFill>
                  <a:srgbClr val="FF0000"/>
                </a:solidFill>
              </a:rPr>
              <a:t>视频编码基础</a:t>
            </a:r>
            <a:r>
              <a:rPr lang="en-US" altLang="zh-CN" sz="2400" dirty="0" smtClean="0">
                <a:solidFill>
                  <a:srgbClr val="FF0000"/>
                </a:solidFill>
              </a:rPr>
              <a:t>(18)</a:t>
            </a:r>
            <a:endParaRPr lang="zh-CN" altLang="en-US" sz="2400" dirty="0">
              <a:solidFill>
                <a:srgbClr val="FF0000"/>
              </a:solidFill>
            </a:endParaRPr>
          </a:p>
        </p:txBody>
      </p:sp>
      <p:pic>
        <p:nvPicPr>
          <p:cNvPr id="1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9773" y="1931078"/>
            <a:ext cx="2584186" cy="2946648"/>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D:\1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27984" y="1247216"/>
            <a:ext cx="3635839" cy="42570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7212206"/>
      </p:ext>
    </p:extLst>
  </p:cSld>
  <p:clrMapOvr>
    <a:masterClrMapping/>
  </p:clrMapOvr>
  <p:transition spd="slow">
    <p:pull/>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75656" y="332656"/>
            <a:ext cx="6736712" cy="854968"/>
          </a:xfrm>
        </p:spPr>
        <p:txBody>
          <a:bodyPr/>
          <a:lstStyle/>
          <a:p>
            <a:r>
              <a:rPr lang="en-US" altLang="zh-CN" dirty="0" smtClean="0"/>
              <a:t>Audio/video codec</a:t>
            </a:r>
            <a:endParaRPr lang="zh-CN" altLang="en-US" dirty="0"/>
          </a:p>
        </p:txBody>
      </p:sp>
      <p:sp>
        <p:nvSpPr>
          <p:cNvPr id="3" name="日期占位符 2"/>
          <p:cNvSpPr>
            <a:spLocks noGrp="1"/>
          </p:cNvSpPr>
          <p:nvPr>
            <p:ph type="dt" sz="half" idx="10"/>
          </p:nvPr>
        </p:nvSpPr>
        <p:spPr/>
        <p:txBody>
          <a:bodyPr/>
          <a:lstStyle/>
          <a:p>
            <a:fld id="{E3127EC2-47FB-48A1-8644-C8A81DDAA119}" type="datetime4">
              <a:rPr lang="en-US" smtClean="0"/>
              <a:pPr/>
              <a:t>April 22, 2015</a:t>
            </a:fld>
            <a:endParaRPr lang="en-US"/>
          </a:p>
        </p:txBody>
      </p:sp>
      <p:sp>
        <p:nvSpPr>
          <p:cNvPr id="4" name="页脚占位符 3"/>
          <p:cNvSpPr>
            <a:spLocks noGrp="1"/>
          </p:cNvSpPr>
          <p:nvPr>
            <p:ph type="ftr" sz="quarter" idx="11"/>
          </p:nvPr>
        </p:nvSpPr>
        <p:spPr/>
        <p:txBody>
          <a:bodyPr/>
          <a:lstStyle/>
          <a:p>
            <a:endParaRPr lang="en-US" dirty="0"/>
          </a:p>
        </p:txBody>
      </p:sp>
      <p:sp>
        <p:nvSpPr>
          <p:cNvPr id="5" name="灯片编号占位符 4"/>
          <p:cNvSpPr>
            <a:spLocks noGrp="1"/>
          </p:cNvSpPr>
          <p:nvPr>
            <p:ph type="sldNum" sz="quarter" idx="12"/>
          </p:nvPr>
        </p:nvSpPr>
        <p:spPr/>
        <p:txBody>
          <a:bodyPr/>
          <a:lstStyle/>
          <a:p>
            <a:fld id="{8B37D5FE-740C-46F5-801A-FA5477D9711F}" type="slidenum">
              <a:rPr lang="en-US" smtClean="0"/>
              <a:pPr/>
              <a:t>42</a:t>
            </a:fld>
            <a:endParaRPr lang="en-US"/>
          </a:p>
        </p:txBody>
      </p:sp>
      <p:sp>
        <p:nvSpPr>
          <p:cNvPr id="7" name="标题 1"/>
          <p:cNvSpPr txBox="1">
            <a:spLocks/>
          </p:cNvSpPr>
          <p:nvPr/>
        </p:nvSpPr>
        <p:spPr>
          <a:xfrm>
            <a:off x="1763688" y="1280716"/>
            <a:ext cx="5832648" cy="566936"/>
          </a:xfrm>
          <a:prstGeom prst="rect">
            <a:avLst/>
          </a:prstGeom>
        </p:spPr>
        <p:txBody>
          <a:bodyPr vert="horz" lIns="91440" tIns="45720" rIns="91440" bIns="45720" rtlCol="0" anchor="b">
            <a:no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CN" altLang="en-US" sz="2400" dirty="0" smtClean="0">
                <a:solidFill>
                  <a:srgbClr val="FF0000"/>
                </a:solidFill>
              </a:rPr>
              <a:t>视频编码基础</a:t>
            </a:r>
            <a:r>
              <a:rPr lang="en-US" altLang="zh-CN" sz="2400" dirty="0" smtClean="0">
                <a:solidFill>
                  <a:srgbClr val="FF0000"/>
                </a:solidFill>
              </a:rPr>
              <a:t>(19)</a:t>
            </a:r>
            <a:endParaRPr lang="zh-CN" altLang="en-US" sz="2400" dirty="0">
              <a:solidFill>
                <a:srgbClr val="FF0000"/>
              </a:solidFill>
            </a:endParaRPr>
          </a:p>
        </p:txBody>
      </p:sp>
      <p:sp>
        <p:nvSpPr>
          <p:cNvPr id="8" name="Text Box 2"/>
          <p:cNvSpPr txBox="1">
            <a:spLocks noChangeArrowheads="1"/>
          </p:cNvSpPr>
          <p:nvPr/>
        </p:nvSpPr>
        <p:spPr bwMode="auto">
          <a:xfrm>
            <a:off x="1187624" y="1988840"/>
            <a:ext cx="5059412" cy="15050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70000"/>
              </a:lnSpc>
            </a:pPr>
            <a:r>
              <a:rPr lang="en-US" altLang="zh-CN" u="none" dirty="0">
                <a:solidFill>
                  <a:srgbClr val="FF33CC"/>
                </a:solidFill>
                <a:effectLst>
                  <a:outerShdw blurRad="38100" dist="38100" dir="2700000" algn="tl">
                    <a:srgbClr val="000000"/>
                  </a:outerShdw>
                </a:effectLst>
              </a:rPr>
              <a:t>MPEG-1</a:t>
            </a:r>
            <a:r>
              <a:rPr lang="zh-CN" altLang="en-US" u="none" dirty="0">
                <a:solidFill>
                  <a:srgbClr val="FF33CC"/>
                </a:solidFill>
                <a:effectLst>
                  <a:outerShdw blurRad="38100" dist="38100" dir="2700000" algn="tl">
                    <a:srgbClr val="000000"/>
                  </a:outerShdw>
                </a:effectLst>
              </a:rPr>
              <a:t>视频流结构</a:t>
            </a:r>
          </a:p>
          <a:p>
            <a:pPr>
              <a:lnSpc>
                <a:spcPct val="170000"/>
              </a:lnSpc>
            </a:pPr>
            <a:r>
              <a:rPr lang="zh-CN" altLang="en-US" u="none" dirty="0">
                <a:solidFill>
                  <a:srgbClr val="FF33CC"/>
                </a:solidFill>
                <a:effectLst>
                  <a:outerShdw blurRad="38100" dist="38100" dir="2700000" algn="tl">
                    <a:srgbClr val="000000"/>
                  </a:outerShdw>
                </a:effectLst>
              </a:rPr>
              <a:t>　　图表示经编码后输出的</a:t>
            </a:r>
            <a:r>
              <a:rPr lang="en-US" altLang="zh-CN" u="none" dirty="0">
                <a:solidFill>
                  <a:srgbClr val="FF33CC"/>
                </a:solidFill>
                <a:effectLst>
                  <a:outerShdw blurRad="38100" dist="38100" dir="2700000" algn="tl">
                    <a:srgbClr val="000000"/>
                  </a:outerShdw>
                </a:effectLst>
              </a:rPr>
              <a:t>MPEG-1</a:t>
            </a:r>
            <a:r>
              <a:rPr lang="zh-CN" altLang="en-US" u="none" dirty="0">
                <a:solidFill>
                  <a:srgbClr val="FF33CC"/>
                </a:solidFill>
                <a:effectLst>
                  <a:outerShdw blurRad="38100" dist="38100" dir="2700000" algn="tl">
                    <a:srgbClr val="000000"/>
                  </a:outerShdw>
                </a:effectLst>
              </a:rPr>
              <a:t>视频流结构，它主要包括头部信息和图像数据。</a:t>
            </a:r>
          </a:p>
        </p:txBody>
      </p:sp>
      <p:pic>
        <p:nvPicPr>
          <p:cNvPr id="9"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3608" y="3493866"/>
            <a:ext cx="4141916" cy="238340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Mmt09_02_2"/>
          <p:cNvPicPr>
            <a:picLocks noChangeAspect="1" noChangeArrowheads="1"/>
          </p:cNvPicPr>
          <p:nvPr/>
        </p:nvPicPr>
        <p:blipFill rotWithShape="1">
          <a:blip r:embed="rId3">
            <a:extLst>
              <a:ext uri="{28A0092B-C50C-407E-A947-70E740481C1C}">
                <a14:useLocalDpi xmlns:a14="http://schemas.microsoft.com/office/drawing/2010/main" val="0"/>
              </a:ext>
            </a:extLst>
          </a:blip>
          <a:srcRect l="5785" t="7030"/>
          <a:stretch/>
        </p:blipFill>
        <p:spPr bwMode="auto">
          <a:xfrm>
            <a:off x="5292080" y="3356992"/>
            <a:ext cx="3252537" cy="2198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5884283"/>
      </p:ext>
    </p:extLst>
  </p:cSld>
  <p:clrMapOvr>
    <a:masterClrMapping/>
  </p:clrMapOvr>
  <p:transition spd="slow">
    <p:pull/>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75656" y="332656"/>
            <a:ext cx="6736712" cy="854968"/>
          </a:xfrm>
        </p:spPr>
        <p:txBody>
          <a:bodyPr/>
          <a:lstStyle/>
          <a:p>
            <a:r>
              <a:rPr lang="en-US" altLang="zh-CN" dirty="0" smtClean="0"/>
              <a:t>Audio/video codec</a:t>
            </a:r>
            <a:endParaRPr lang="zh-CN" altLang="en-US" dirty="0"/>
          </a:p>
        </p:txBody>
      </p:sp>
      <p:sp>
        <p:nvSpPr>
          <p:cNvPr id="3" name="日期占位符 2"/>
          <p:cNvSpPr>
            <a:spLocks noGrp="1"/>
          </p:cNvSpPr>
          <p:nvPr>
            <p:ph type="dt" sz="half" idx="10"/>
          </p:nvPr>
        </p:nvSpPr>
        <p:spPr/>
        <p:txBody>
          <a:bodyPr/>
          <a:lstStyle/>
          <a:p>
            <a:fld id="{E3127EC2-47FB-48A1-8644-C8A81DDAA119}" type="datetime4">
              <a:rPr lang="en-US" smtClean="0"/>
              <a:pPr/>
              <a:t>April 22, 2015</a:t>
            </a:fld>
            <a:endParaRPr lang="en-US"/>
          </a:p>
        </p:txBody>
      </p:sp>
      <p:sp>
        <p:nvSpPr>
          <p:cNvPr id="4" name="页脚占位符 3"/>
          <p:cNvSpPr>
            <a:spLocks noGrp="1"/>
          </p:cNvSpPr>
          <p:nvPr>
            <p:ph type="ftr" sz="quarter" idx="11"/>
          </p:nvPr>
        </p:nvSpPr>
        <p:spPr/>
        <p:txBody>
          <a:bodyPr/>
          <a:lstStyle/>
          <a:p>
            <a:endParaRPr lang="en-US" dirty="0"/>
          </a:p>
        </p:txBody>
      </p:sp>
      <p:sp>
        <p:nvSpPr>
          <p:cNvPr id="5" name="灯片编号占位符 4"/>
          <p:cNvSpPr>
            <a:spLocks noGrp="1"/>
          </p:cNvSpPr>
          <p:nvPr>
            <p:ph type="sldNum" sz="quarter" idx="12"/>
          </p:nvPr>
        </p:nvSpPr>
        <p:spPr/>
        <p:txBody>
          <a:bodyPr/>
          <a:lstStyle/>
          <a:p>
            <a:fld id="{8B37D5FE-740C-46F5-801A-FA5477D9711F}" type="slidenum">
              <a:rPr lang="en-US" smtClean="0"/>
              <a:pPr/>
              <a:t>43</a:t>
            </a:fld>
            <a:endParaRPr lang="en-US"/>
          </a:p>
        </p:txBody>
      </p:sp>
      <p:sp>
        <p:nvSpPr>
          <p:cNvPr id="7" name="标题 1"/>
          <p:cNvSpPr txBox="1">
            <a:spLocks/>
          </p:cNvSpPr>
          <p:nvPr/>
        </p:nvSpPr>
        <p:spPr>
          <a:xfrm>
            <a:off x="1763688" y="1280716"/>
            <a:ext cx="5832648" cy="566936"/>
          </a:xfrm>
          <a:prstGeom prst="rect">
            <a:avLst/>
          </a:prstGeom>
        </p:spPr>
        <p:txBody>
          <a:bodyPr vert="horz" lIns="91440" tIns="45720" rIns="91440" bIns="45720" rtlCol="0" anchor="b">
            <a:no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CN" altLang="en-US" sz="2400" dirty="0" smtClean="0">
                <a:solidFill>
                  <a:srgbClr val="FF0000"/>
                </a:solidFill>
              </a:rPr>
              <a:t>视频编码基础</a:t>
            </a:r>
            <a:r>
              <a:rPr lang="en-US" altLang="zh-CN" sz="2400" dirty="0" smtClean="0">
                <a:solidFill>
                  <a:srgbClr val="FF0000"/>
                </a:solidFill>
              </a:rPr>
              <a:t>(20)</a:t>
            </a:r>
            <a:endParaRPr lang="zh-CN" altLang="en-US" sz="2400" dirty="0">
              <a:solidFill>
                <a:srgbClr val="FF0000"/>
              </a:solidFill>
            </a:endParaRPr>
          </a:p>
        </p:txBody>
      </p:sp>
      <p:pic>
        <p:nvPicPr>
          <p:cNvPr id="11" name="Picture 2"/>
          <p:cNvPicPr>
            <a:picLocks noChangeAspect="1" noChangeArrowheads="1"/>
          </p:cNvPicPr>
          <p:nvPr/>
        </p:nvPicPr>
        <p:blipFill>
          <a:blip r:embed="rId2">
            <a:lum contrast="12000"/>
            <a:extLst>
              <a:ext uri="{28A0092B-C50C-407E-A947-70E740481C1C}">
                <a14:useLocalDpi xmlns:a14="http://schemas.microsoft.com/office/drawing/2010/main" val="0"/>
              </a:ext>
            </a:extLst>
          </a:blip>
          <a:srcRect/>
          <a:stretch>
            <a:fillRect/>
          </a:stretch>
        </p:blipFill>
        <p:spPr bwMode="auto">
          <a:xfrm>
            <a:off x="827584" y="2780928"/>
            <a:ext cx="4429670" cy="3078080"/>
          </a:xfrm>
          <a:prstGeom prst="rect">
            <a:avLst/>
          </a:prstGeom>
          <a:solidFill>
            <a:schemeClr val="bg1"/>
          </a:solidFill>
          <a:ln/>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3"/>
          <p:cNvPicPr>
            <a:picLocks noChangeAspect="1" noChangeArrowheads="1"/>
          </p:cNvPicPr>
          <p:nvPr/>
        </p:nvPicPr>
        <p:blipFill>
          <a:blip r:embed="rId3">
            <a:extLst>
              <a:ext uri="{28A0092B-C50C-407E-A947-70E740481C1C}">
                <a14:useLocalDpi xmlns:a14="http://schemas.microsoft.com/office/drawing/2010/main" val="0"/>
              </a:ext>
            </a:extLst>
          </a:blip>
          <a:srcRect l="30588" r="31764"/>
          <a:stretch>
            <a:fillRect/>
          </a:stretch>
        </p:blipFill>
        <p:spPr bwMode="auto">
          <a:xfrm>
            <a:off x="5580112" y="4319968"/>
            <a:ext cx="1822343" cy="12912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Rectangle 5"/>
          <p:cNvSpPr>
            <a:spLocks noChangeArrowheads="1"/>
          </p:cNvSpPr>
          <p:nvPr/>
        </p:nvSpPr>
        <p:spPr bwMode="auto">
          <a:xfrm>
            <a:off x="1203821" y="1980531"/>
            <a:ext cx="1103313" cy="639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50000"/>
              </a:lnSpc>
            </a:pPr>
            <a:r>
              <a:rPr lang="zh-CN" altLang="en-US" u="none" dirty="0">
                <a:solidFill>
                  <a:srgbClr val="FF33CC"/>
                </a:solidFill>
                <a:effectLst>
                  <a:outerShdw blurRad="38100" dist="38100" dir="2700000" algn="tl">
                    <a:srgbClr val="000000"/>
                  </a:outerShdw>
                </a:effectLst>
              </a:rPr>
              <a:t>宏块层</a:t>
            </a:r>
          </a:p>
        </p:txBody>
      </p:sp>
    </p:spTree>
    <p:extLst>
      <p:ext uri="{BB962C8B-B14F-4D97-AF65-F5344CB8AC3E}">
        <p14:creationId xmlns:p14="http://schemas.microsoft.com/office/powerpoint/2010/main" val="537992896"/>
      </p:ext>
    </p:extLst>
  </p:cSld>
  <p:clrMapOvr>
    <a:masterClrMapping/>
  </p:clrMapOvr>
  <p:transition spd="slow">
    <p:pull/>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75656" y="332656"/>
            <a:ext cx="6736712" cy="854968"/>
          </a:xfrm>
        </p:spPr>
        <p:txBody>
          <a:bodyPr/>
          <a:lstStyle/>
          <a:p>
            <a:r>
              <a:rPr lang="en-US" altLang="zh-CN" dirty="0" smtClean="0"/>
              <a:t>Audio/video codec</a:t>
            </a:r>
            <a:endParaRPr lang="zh-CN" altLang="en-US" dirty="0"/>
          </a:p>
        </p:txBody>
      </p:sp>
      <p:sp>
        <p:nvSpPr>
          <p:cNvPr id="3" name="日期占位符 2"/>
          <p:cNvSpPr>
            <a:spLocks noGrp="1"/>
          </p:cNvSpPr>
          <p:nvPr>
            <p:ph type="dt" sz="half" idx="10"/>
          </p:nvPr>
        </p:nvSpPr>
        <p:spPr/>
        <p:txBody>
          <a:bodyPr/>
          <a:lstStyle/>
          <a:p>
            <a:fld id="{E3127EC2-47FB-48A1-8644-C8A81DDAA119}" type="datetime4">
              <a:rPr lang="en-US" smtClean="0"/>
              <a:pPr/>
              <a:t>April 22, 2015</a:t>
            </a:fld>
            <a:endParaRPr lang="en-US"/>
          </a:p>
        </p:txBody>
      </p:sp>
      <p:sp>
        <p:nvSpPr>
          <p:cNvPr id="4" name="页脚占位符 3"/>
          <p:cNvSpPr>
            <a:spLocks noGrp="1"/>
          </p:cNvSpPr>
          <p:nvPr>
            <p:ph type="ftr" sz="quarter" idx="11"/>
          </p:nvPr>
        </p:nvSpPr>
        <p:spPr/>
        <p:txBody>
          <a:bodyPr/>
          <a:lstStyle/>
          <a:p>
            <a:endParaRPr lang="en-US" dirty="0"/>
          </a:p>
        </p:txBody>
      </p:sp>
      <p:sp>
        <p:nvSpPr>
          <p:cNvPr id="5" name="灯片编号占位符 4"/>
          <p:cNvSpPr>
            <a:spLocks noGrp="1"/>
          </p:cNvSpPr>
          <p:nvPr>
            <p:ph type="sldNum" sz="quarter" idx="12"/>
          </p:nvPr>
        </p:nvSpPr>
        <p:spPr/>
        <p:txBody>
          <a:bodyPr/>
          <a:lstStyle/>
          <a:p>
            <a:fld id="{8B37D5FE-740C-46F5-801A-FA5477D9711F}" type="slidenum">
              <a:rPr lang="en-US" smtClean="0"/>
              <a:pPr/>
              <a:t>44</a:t>
            </a:fld>
            <a:endParaRPr lang="en-US"/>
          </a:p>
        </p:txBody>
      </p:sp>
      <p:sp>
        <p:nvSpPr>
          <p:cNvPr id="7" name="标题 1"/>
          <p:cNvSpPr txBox="1">
            <a:spLocks/>
          </p:cNvSpPr>
          <p:nvPr/>
        </p:nvSpPr>
        <p:spPr>
          <a:xfrm>
            <a:off x="1763688" y="1280716"/>
            <a:ext cx="5832648" cy="566936"/>
          </a:xfrm>
          <a:prstGeom prst="rect">
            <a:avLst/>
          </a:prstGeom>
        </p:spPr>
        <p:txBody>
          <a:bodyPr vert="horz" lIns="91440" tIns="45720" rIns="91440" bIns="45720" rtlCol="0" anchor="b">
            <a:no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CN" altLang="en-US" sz="2400" dirty="0" smtClean="0">
                <a:solidFill>
                  <a:srgbClr val="FF0000"/>
                </a:solidFill>
              </a:rPr>
              <a:t>视频编码基础</a:t>
            </a:r>
            <a:r>
              <a:rPr lang="en-US" altLang="zh-CN" sz="2400" dirty="0" smtClean="0">
                <a:solidFill>
                  <a:srgbClr val="FF0000"/>
                </a:solidFill>
              </a:rPr>
              <a:t>(21)</a:t>
            </a:r>
            <a:endParaRPr lang="zh-CN" altLang="en-US" sz="2400" dirty="0">
              <a:solidFill>
                <a:srgbClr val="FF0000"/>
              </a:solidFill>
            </a:endParaRPr>
          </a:p>
        </p:txBody>
      </p:sp>
      <p:sp>
        <p:nvSpPr>
          <p:cNvPr id="13" name="Rectangle 5"/>
          <p:cNvSpPr>
            <a:spLocks noChangeArrowheads="1"/>
          </p:cNvSpPr>
          <p:nvPr/>
        </p:nvSpPr>
        <p:spPr bwMode="auto">
          <a:xfrm>
            <a:off x="1203821" y="1980531"/>
            <a:ext cx="1103313" cy="639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50000"/>
              </a:lnSpc>
            </a:pPr>
            <a:r>
              <a:rPr lang="zh-CN" altLang="en-US" u="none" dirty="0">
                <a:solidFill>
                  <a:srgbClr val="FF33CC"/>
                </a:solidFill>
                <a:effectLst>
                  <a:outerShdw blurRad="38100" dist="38100" dir="2700000" algn="tl">
                    <a:srgbClr val="000000"/>
                  </a:outerShdw>
                </a:effectLst>
              </a:rPr>
              <a:t>宏块层</a:t>
            </a:r>
          </a:p>
        </p:txBody>
      </p:sp>
      <p:sp>
        <p:nvSpPr>
          <p:cNvPr id="10" name="内容占位符 2"/>
          <p:cNvSpPr txBox="1">
            <a:spLocks/>
          </p:cNvSpPr>
          <p:nvPr/>
        </p:nvSpPr>
        <p:spPr>
          <a:xfrm>
            <a:off x="827584" y="2420888"/>
            <a:ext cx="4869358" cy="1584176"/>
          </a:xfrm>
          <a:prstGeom prst="rect">
            <a:avLst/>
          </a:prstGeom>
        </p:spPr>
        <p:txBody>
          <a:bodyPr/>
          <a:lstStyle>
            <a:lvl1pPr marL="342900" indent="-274320" algn="l" defTabSz="914400" rtl="0" eaLnBrk="1" latinLnBrk="0" hangingPunct="1">
              <a:spcBef>
                <a:spcPct val="20000"/>
              </a:spcBef>
              <a:buClr>
                <a:schemeClr val="accent1"/>
              </a:buClr>
              <a:buSzPct val="76000"/>
              <a:buFont typeface="Wingdings 2" pitchFamily="18" charset="2"/>
              <a:buChar char=""/>
              <a:defRPr sz="2400" kern="1200">
                <a:solidFill>
                  <a:schemeClr val="tx2"/>
                </a:solidFill>
                <a:latin typeface="+mn-lt"/>
                <a:ea typeface="+mn-ea"/>
                <a:cs typeface="+mn-cs"/>
              </a:defRPr>
            </a:lvl1pPr>
            <a:lvl2pPr marL="640080" indent="-274320" algn="l" defTabSz="914400" rtl="0" eaLnBrk="1" latinLnBrk="0" hangingPunct="1">
              <a:spcBef>
                <a:spcPct val="20000"/>
              </a:spcBef>
              <a:buClr>
                <a:schemeClr val="accent1"/>
              </a:buClr>
              <a:buSzPct val="76000"/>
              <a:buFont typeface="Wingdings 2" pitchFamily="18" charset="2"/>
              <a:buChar char=""/>
              <a:defRPr sz="2200" kern="1200">
                <a:solidFill>
                  <a:schemeClr val="tx2"/>
                </a:solidFill>
                <a:latin typeface="+mn-lt"/>
                <a:ea typeface="+mn-ea"/>
                <a:cs typeface="+mn-cs"/>
              </a:defRPr>
            </a:lvl2pPr>
            <a:lvl3pPr marL="914400" indent="-228600" algn="l" defTabSz="914400" rtl="0" eaLnBrk="1" latinLnBrk="0" hangingPunct="1">
              <a:spcBef>
                <a:spcPct val="20000"/>
              </a:spcBef>
              <a:buClr>
                <a:schemeClr val="accent1"/>
              </a:buClr>
              <a:buSzPct val="76000"/>
              <a:buFont typeface="Wingdings 2" pitchFamily="18" charset="2"/>
              <a:buChar char=""/>
              <a:defRPr sz="2000" kern="1200">
                <a:solidFill>
                  <a:schemeClr val="tx2"/>
                </a:solidFill>
                <a:latin typeface="+mn-lt"/>
                <a:ea typeface="+mn-ea"/>
                <a:cs typeface="+mn-cs"/>
              </a:defRPr>
            </a:lvl3pPr>
            <a:lvl4pPr marL="1124712" indent="-228600" algn="l" defTabSz="914400" rtl="0" eaLnBrk="1" latinLnBrk="0" hangingPunct="1">
              <a:spcBef>
                <a:spcPct val="20000"/>
              </a:spcBef>
              <a:buClr>
                <a:schemeClr val="accent1"/>
              </a:buClr>
              <a:buSzPct val="76000"/>
              <a:buFont typeface="Wingdings 2" pitchFamily="18" charset="2"/>
              <a:buChar char=""/>
              <a:defRPr sz="1800" kern="1200">
                <a:solidFill>
                  <a:schemeClr val="tx2"/>
                </a:solidFill>
                <a:latin typeface="+mn-lt"/>
                <a:ea typeface="+mn-ea"/>
                <a:cs typeface="+mn-cs"/>
              </a:defRPr>
            </a:lvl4pPr>
            <a:lvl5pPr marL="1325880" indent="-228600" algn="l" defTabSz="914400" rtl="0" eaLnBrk="1" latinLnBrk="0" hangingPunct="1">
              <a:spcBef>
                <a:spcPct val="20000"/>
              </a:spcBef>
              <a:buClr>
                <a:schemeClr val="accent1"/>
              </a:buClr>
              <a:buSzPct val="76000"/>
              <a:buFont typeface="Wingdings 2" pitchFamily="18" charset="2"/>
              <a:buChar char=""/>
              <a:defRPr sz="1600" kern="1200" baseline="0">
                <a:solidFill>
                  <a:schemeClr val="tx2"/>
                </a:solidFill>
                <a:latin typeface="+mn-lt"/>
                <a:ea typeface="+mn-ea"/>
                <a:cs typeface="+mn-cs"/>
              </a:defRPr>
            </a:lvl5pPr>
            <a:lvl6pPr marL="1517904"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6pPr>
            <a:lvl7pPr marL="1719072"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7pPr>
            <a:lvl8pPr marL="1920240"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8pPr>
            <a:lvl9pPr marL="2121408"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9pPr>
          </a:lstStyle>
          <a:p>
            <a:r>
              <a:rPr lang="en-US" altLang="zh-CN" sz="1400" dirty="0" err="1" smtClean="0"/>
              <a:t>Macroblock</a:t>
            </a:r>
            <a:r>
              <a:rPr lang="en-US" altLang="zh-CN" sz="1400" dirty="0" smtClean="0"/>
              <a:t> is basic unit for compression</a:t>
            </a:r>
          </a:p>
          <a:p>
            <a:r>
              <a:rPr lang="en-US" altLang="zh-CN" sz="1400" dirty="0" smtClean="0"/>
              <a:t>Each </a:t>
            </a:r>
            <a:r>
              <a:rPr lang="en-US" altLang="zh-CN" sz="1400" dirty="0" err="1" smtClean="0"/>
              <a:t>macroblock</a:t>
            </a:r>
            <a:r>
              <a:rPr lang="en-US" altLang="zh-CN" sz="1400" dirty="0" smtClean="0"/>
              <a:t> is 16x16 pixels.</a:t>
            </a:r>
          </a:p>
          <a:p>
            <a:pPr lvl="1"/>
            <a:r>
              <a:rPr lang="en-US" altLang="zh-CN" sz="1400" dirty="0" smtClean="0"/>
              <a:t>Represent as YUV 4:2:0 data.</a:t>
            </a:r>
          </a:p>
          <a:p>
            <a:pPr lvl="1"/>
            <a:r>
              <a:rPr lang="en-US" altLang="zh-CN" sz="1400" dirty="0" smtClean="0"/>
              <a:t>16x16 Luminance (Y) and subsampled 8x8 Cr, 8x8 </a:t>
            </a:r>
            <a:r>
              <a:rPr lang="en-US" altLang="zh-CN" sz="1400" dirty="0" err="1" smtClean="0"/>
              <a:t>Cb</a:t>
            </a:r>
            <a:endParaRPr lang="en-US" altLang="zh-CN" sz="1400" dirty="0" smtClean="0"/>
          </a:p>
          <a:p>
            <a:r>
              <a:rPr lang="en-US" altLang="zh-CN" sz="1400" dirty="0" smtClean="0"/>
              <a:t>Represent this as 6 Blocks of 8x8 pixels:</a:t>
            </a:r>
          </a:p>
          <a:p>
            <a:endParaRPr lang="zh-CN" altLang="en-US" sz="1400" dirty="0" smtClean="0"/>
          </a:p>
        </p:txBody>
      </p:sp>
      <p:pic>
        <p:nvPicPr>
          <p:cNvPr id="1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2484" y="4005064"/>
            <a:ext cx="3617508" cy="1860115"/>
          </a:xfrm>
          <a:prstGeom prst="rect">
            <a:avLst/>
          </a:prstGeom>
          <a:noFill/>
          <a:ln>
            <a:noFill/>
          </a:ln>
          <a:effectLst>
            <a:prstShdw prst="shdw13" dist="53882" dir="13500000">
              <a:schemeClr val="bg2">
                <a:alpha val="50000"/>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pic>
      <p:pic>
        <p:nvPicPr>
          <p:cNvPr id="1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96942" y="2276872"/>
            <a:ext cx="2376146" cy="2525615"/>
          </a:xfrm>
          <a:prstGeom prst="rect">
            <a:avLst/>
          </a:prstGeom>
          <a:noFill/>
          <a:ln>
            <a:noFill/>
          </a:ln>
          <a:effectLst>
            <a:prstShdw prst="shdw13" dist="53882" dir="13500000">
              <a:schemeClr val="bg2">
                <a:alpha val="50000"/>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pic>
    </p:spTree>
    <p:extLst>
      <p:ext uri="{BB962C8B-B14F-4D97-AF65-F5344CB8AC3E}">
        <p14:creationId xmlns:p14="http://schemas.microsoft.com/office/powerpoint/2010/main" val="925422546"/>
      </p:ext>
    </p:extLst>
  </p:cSld>
  <p:clrMapOvr>
    <a:masterClrMapping/>
  </p:clrMapOvr>
  <p:transition spd="slow">
    <p:pull/>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75656" y="332656"/>
            <a:ext cx="6736712" cy="854968"/>
          </a:xfrm>
        </p:spPr>
        <p:txBody>
          <a:bodyPr/>
          <a:lstStyle/>
          <a:p>
            <a:r>
              <a:rPr lang="en-US" altLang="zh-CN" dirty="0" smtClean="0"/>
              <a:t>Audio/video codec</a:t>
            </a:r>
            <a:endParaRPr lang="zh-CN" altLang="en-US" dirty="0"/>
          </a:p>
        </p:txBody>
      </p:sp>
      <p:sp>
        <p:nvSpPr>
          <p:cNvPr id="3" name="日期占位符 2"/>
          <p:cNvSpPr>
            <a:spLocks noGrp="1"/>
          </p:cNvSpPr>
          <p:nvPr>
            <p:ph type="dt" sz="half" idx="10"/>
          </p:nvPr>
        </p:nvSpPr>
        <p:spPr/>
        <p:txBody>
          <a:bodyPr/>
          <a:lstStyle/>
          <a:p>
            <a:fld id="{E3127EC2-47FB-48A1-8644-C8A81DDAA119}" type="datetime4">
              <a:rPr lang="en-US" smtClean="0"/>
              <a:pPr/>
              <a:t>April 22, 2015</a:t>
            </a:fld>
            <a:endParaRPr lang="en-US"/>
          </a:p>
        </p:txBody>
      </p:sp>
      <p:sp>
        <p:nvSpPr>
          <p:cNvPr id="4" name="页脚占位符 3"/>
          <p:cNvSpPr>
            <a:spLocks noGrp="1"/>
          </p:cNvSpPr>
          <p:nvPr>
            <p:ph type="ftr" sz="quarter" idx="11"/>
          </p:nvPr>
        </p:nvSpPr>
        <p:spPr/>
        <p:txBody>
          <a:bodyPr/>
          <a:lstStyle/>
          <a:p>
            <a:endParaRPr lang="en-US" dirty="0"/>
          </a:p>
        </p:txBody>
      </p:sp>
      <p:sp>
        <p:nvSpPr>
          <p:cNvPr id="5" name="灯片编号占位符 4"/>
          <p:cNvSpPr>
            <a:spLocks noGrp="1"/>
          </p:cNvSpPr>
          <p:nvPr>
            <p:ph type="sldNum" sz="quarter" idx="12"/>
          </p:nvPr>
        </p:nvSpPr>
        <p:spPr/>
        <p:txBody>
          <a:bodyPr/>
          <a:lstStyle/>
          <a:p>
            <a:fld id="{8B37D5FE-740C-46F5-801A-FA5477D9711F}" type="slidenum">
              <a:rPr lang="en-US" smtClean="0"/>
              <a:pPr/>
              <a:t>45</a:t>
            </a:fld>
            <a:endParaRPr lang="en-US"/>
          </a:p>
        </p:txBody>
      </p:sp>
      <p:sp>
        <p:nvSpPr>
          <p:cNvPr id="7" name="标题 1"/>
          <p:cNvSpPr txBox="1">
            <a:spLocks/>
          </p:cNvSpPr>
          <p:nvPr/>
        </p:nvSpPr>
        <p:spPr>
          <a:xfrm>
            <a:off x="1835696" y="1052736"/>
            <a:ext cx="5832648" cy="566936"/>
          </a:xfrm>
          <a:prstGeom prst="rect">
            <a:avLst/>
          </a:prstGeom>
        </p:spPr>
        <p:txBody>
          <a:bodyPr vert="horz" lIns="91440" tIns="45720" rIns="91440" bIns="45720" rtlCol="0" anchor="b">
            <a:no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ltLang="zh-CN" sz="2400" dirty="0" err="1" smtClean="0">
                <a:solidFill>
                  <a:srgbClr val="FF0000"/>
                </a:solidFill>
              </a:rPr>
              <a:t>Mediainfo</a:t>
            </a:r>
            <a:r>
              <a:rPr lang="en-US" altLang="zh-CN" sz="2400" dirty="0" smtClean="0">
                <a:solidFill>
                  <a:srgbClr val="FF0000"/>
                </a:solidFill>
              </a:rPr>
              <a:t> </a:t>
            </a:r>
            <a:r>
              <a:rPr lang="zh-CN" altLang="en-US" sz="2400" dirty="0" smtClean="0">
                <a:solidFill>
                  <a:srgbClr val="FF0000"/>
                </a:solidFill>
              </a:rPr>
              <a:t>查看媒体信息</a:t>
            </a:r>
            <a:endParaRPr lang="zh-CN" altLang="en-US" sz="2400" dirty="0">
              <a:solidFill>
                <a:srgbClr val="FF0000"/>
              </a:solidFill>
            </a:endParaRPr>
          </a:p>
        </p:txBody>
      </p:sp>
      <p:sp>
        <p:nvSpPr>
          <p:cNvPr id="6" name="矩形 5"/>
          <p:cNvSpPr/>
          <p:nvPr/>
        </p:nvSpPr>
        <p:spPr>
          <a:xfrm>
            <a:off x="683568" y="1500065"/>
            <a:ext cx="4572000" cy="5386090"/>
          </a:xfrm>
          <a:prstGeom prst="rect">
            <a:avLst/>
          </a:prstGeom>
        </p:spPr>
        <p:txBody>
          <a:bodyPr>
            <a:spAutoFit/>
          </a:bodyPr>
          <a:lstStyle/>
          <a:p>
            <a:r>
              <a:rPr lang="en-US" altLang="zh-CN" sz="800" dirty="0"/>
              <a:t>&lt;?xml version="1.0" encoding="UTF-8"?&gt;</a:t>
            </a:r>
          </a:p>
          <a:p>
            <a:r>
              <a:rPr lang="en-US" altLang="zh-CN" sz="800" dirty="0"/>
              <a:t>&lt;</a:t>
            </a:r>
            <a:r>
              <a:rPr lang="en-US" altLang="zh-CN" sz="800" dirty="0" err="1"/>
              <a:t>Mediainfo</a:t>
            </a:r>
            <a:r>
              <a:rPr lang="en-US" altLang="zh-CN" sz="800" dirty="0"/>
              <a:t> version="0.7.69"&gt;</a:t>
            </a:r>
          </a:p>
          <a:p>
            <a:r>
              <a:rPr lang="en-US" altLang="zh-CN" sz="800" dirty="0"/>
              <a:t>&lt;File&gt;</a:t>
            </a:r>
          </a:p>
          <a:p>
            <a:r>
              <a:rPr lang="en-US" altLang="zh-CN" sz="800" dirty="0"/>
              <a:t>&lt;track type="</a:t>
            </a:r>
            <a:r>
              <a:rPr lang="zh-CN" altLang="en-US" sz="800" dirty="0"/>
              <a:t>概要</a:t>
            </a:r>
            <a:r>
              <a:rPr lang="en-US" altLang="zh-CN" sz="800" dirty="0"/>
              <a:t>"&gt;</a:t>
            </a:r>
          </a:p>
          <a:p>
            <a:r>
              <a:rPr lang="en-US" altLang="zh-CN" sz="800" dirty="0"/>
              <a:t>&lt;</a:t>
            </a:r>
            <a:r>
              <a:rPr lang="en-US" altLang="zh-CN" sz="800" dirty="0" err="1"/>
              <a:t>ID_String</a:t>
            </a:r>
            <a:r>
              <a:rPr lang="en-US" altLang="zh-CN" sz="800" dirty="0"/>
              <a:t>&gt;1 (0x1)&lt;/</a:t>
            </a:r>
            <a:r>
              <a:rPr lang="en-US" altLang="zh-CN" sz="800" dirty="0" err="1"/>
              <a:t>ID_String</a:t>
            </a:r>
            <a:r>
              <a:rPr lang="en-US" altLang="zh-CN" sz="800" dirty="0"/>
              <a:t>&gt;</a:t>
            </a:r>
          </a:p>
          <a:p>
            <a:r>
              <a:rPr lang="en-US" altLang="zh-CN" sz="800" dirty="0"/>
              <a:t>&lt;</a:t>
            </a:r>
            <a:r>
              <a:rPr lang="en-US" altLang="zh-CN" sz="800" dirty="0" err="1"/>
              <a:t>CompleteName</a:t>
            </a:r>
            <a:r>
              <a:rPr lang="en-US" altLang="zh-CN" sz="800" dirty="0"/>
              <a:t>&gt;D:\Archive\media\</a:t>
            </a:r>
            <a:r>
              <a:rPr lang="en-US" altLang="zh-CN" sz="800" dirty="0" err="1"/>
              <a:t>sitv.ts</a:t>
            </a:r>
            <a:r>
              <a:rPr lang="en-US" altLang="zh-CN" sz="800" dirty="0"/>
              <a:t>&lt;/</a:t>
            </a:r>
            <a:r>
              <a:rPr lang="en-US" altLang="zh-CN" sz="800" dirty="0" err="1"/>
              <a:t>CompleteName</a:t>
            </a:r>
            <a:r>
              <a:rPr lang="en-US" altLang="zh-CN" sz="800" dirty="0"/>
              <a:t>&gt;</a:t>
            </a:r>
          </a:p>
          <a:p>
            <a:r>
              <a:rPr lang="en-US" altLang="zh-CN" sz="800" dirty="0"/>
              <a:t>&lt;Format&gt;MPEG-TS&lt;/Format&gt;</a:t>
            </a:r>
          </a:p>
          <a:p>
            <a:r>
              <a:rPr lang="en-US" altLang="zh-CN" sz="800" dirty="0"/>
              <a:t>&lt;</a:t>
            </a:r>
            <a:r>
              <a:rPr lang="en-US" altLang="zh-CN" sz="800" dirty="0" err="1"/>
              <a:t>FileSize_String</a:t>
            </a:r>
            <a:r>
              <a:rPr lang="en-US" altLang="zh-CN" sz="800" dirty="0"/>
              <a:t>&gt;26.9 </a:t>
            </a:r>
            <a:r>
              <a:rPr lang="en-US" altLang="zh-CN" sz="800" dirty="0" err="1"/>
              <a:t>MiB</a:t>
            </a:r>
            <a:r>
              <a:rPr lang="en-US" altLang="zh-CN" sz="800" dirty="0"/>
              <a:t>&lt;/</a:t>
            </a:r>
            <a:r>
              <a:rPr lang="en-US" altLang="zh-CN" sz="800" dirty="0" err="1"/>
              <a:t>FileSize_String</a:t>
            </a:r>
            <a:r>
              <a:rPr lang="en-US" altLang="zh-CN" sz="800" dirty="0"/>
              <a:t>&gt;</a:t>
            </a:r>
          </a:p>
          <a:p>
            <a:r>
              <a:rPr lang="en-US" altLang="zh-CN" sz="800" dirty="0"/>
              <a:t>&lt;</a:t>
            </a:r>
            <a:r>
              <a:rPr lang="en-US" altLang="zh-CN" sz="800" dirty="0" err="1"/>
              <a:t>Duration_String</a:t>
            </a:r>
            <a:r>
              <a:rPr lang="en-US" altLang="zh-CN" sz="800" dirty="0"/>
              <a:t>&gt;46</a:t>
            </a:r>
            <a:r>
              <a:rPr lang="zh-CN" altLang="en-US" sz="800" dirty="0"/>
              <a:t>秒 </a:t>
            </a:r>
            <a:r>
              <a:rPr lang="en-US" altLang="zh-CN" sz="800" dirty="0"/>
              <a:t>640ms&lt;/</a:t>
            </a:r>
            <a:r>
              <a:rPr lang="en-US" altLang="zh-CN" sz="800" dirty="0" err="1"/>
              <a:t>Duration_String</a:t>
            </a:r>
            <a:r>
              <a:rPr lang="en-US" altLang="zh-CN" sz="800" dirty="0"/>
              <a:t>&gt;</a:t>
            </a:r>
          </a:p>
          <a:p>
            <a:r>
              <a:rPr lang="en-US" altLang="zh-CN" sz="800" dirty="0"/>
              <a:t>&lt;</a:t>
            </a:r>
            <a:r>
              <a:rPr lang="en-US" altLang="zh-CN" sz="800" dirty="0" err="1"/>
              <a:t>OverallBitRate_Mode_String</a:t>
            </a:r>
            <a:r>
              <a:rPr lang="en-US" altLang="zh-CN" sz="800" dirty="0"/>
              <a:t>&gt;CBR&lt;/</a:t>
            </a:r>
            <a:r>
              <a:rPr lang="en-US" altLang="zh-CN" sz="800" dirty="0" err="1"/>
              <a:t>OverallBitRate_Mode_String</a:t>
            </a:r>
            <a:r>
              <a:rPr lang="en-US" altLang="zh-CN" sz="800" dirty="0"/>
              <a:t>&gt;</a:t>
            </a:r>
          </a:p>
          <a:p>
            <a:r>
              <a:rPr lang="en-US" altLang="zh-CN" sz="800" dirty="0"/>
              <a:t>&lt;</a:t>
            </a:r>
            <a:r>
              <a:rPr lang="en-US" altLang="zh-CN" sz="800" dirty="0" err="1"/>
              <a:t>OverallBitRate_String</a:t>
            </a:r>
            <a:r>
              <a:rPr lang="en-US" altLang="zh-CN" sz="800" dirty="0"/>
              <a:t>&gt;4 837 Kbps&lt;/</a:t>
            </a:r>
            <a:r>
              <a:rPr lang="en-US" altLang="zh-CN" sz="800" dirty="0" err="1"/>
              <a:t>OverallBitRate_String</a:t>
            </a:r>
            <a:r>
              <a:rPr lang="en-US" altLang="zh-CN" sz="800" dirty="0"/>
              <a:t>&gt;</a:t>
            </a:r>
          </a:p>
          <a:p>
            <a:r>
              <a:rPr lang="en-US" altLang="zh-CN" sz="800" dirty="0"/>
              <a:t>&lt;/track&gt;</a:t>
            </a:r>
          </a:p>
          <a:p>
            <a:endParaRPr lang="en-US" altLang="zh-CN" sz="800" dirty="0"/>
          </a:p>
          <a:p>
            <a:r>
              <a:rPr lang="en-US" altLang="zh-CN" sz="800" dirty="0"/>
              <a:t>&lt;track type="</a:t>
            </a:r>
            <a:r>
              <a:rPr lang="zh-CN" altLang="en-US" sz="800" dirty="0"/>
              <a:t>视频</a:t>
            </a:r>
            <a:r>
              <a:rPr lang="en-US" altLang="zh-CN" sz="800" dirty="0"/>
              <a:t>"&gt;</a:t>
            </a:r>
          </a:p>
          <a:p>
            <a:r>
              <a:rPr lang="en-US" altLang="zh-CN" sz="800" dirty="0"/>
              <a:t>&lt;</a:t>
            </a:r>
            <a:r>
              <a:rPr lang="en-US" altLang="zh-CN" sz="800" dirty="0" err="1"/>
              <a:t>ID_String</a:t>
            </a:r>
            <a:r>
              <a:rPr lang="en-US" altLang="zh-CN" sz="800" dirty="0"/>
              <a:t>&gt;17 (0x11)&lt;/</a:t>
            </a:r>
            <a:r>
              <a:rPr lang="en-US" altLang="zh-CN" sz="800" dirty="0" err="1"/>
              <a:t>ID_String</a:t>
            </a:r>
            <a:r>
              <a:rPr lang="en-US" altLang="zh-CN" sz="800" dirty="0"/>
              <a:t>&gt;</a:t>
            </a:r>
          </a:p>
          <a:p>
            <a:r>
              <a:rPr lang="en-US" altLang="zh-CN" sz="800" dirty="0"/>
              <a:t>&lt;</a:t>
            </a:r>
            <a:r>
              <a:rPr lang="en-US" altLang="zh-CN" sz="800" dirty="0" err="1"/>
              <a:t>MenuID_String</a:t>
            </a:r>
            <a:r>
              <a:rPr lang="en-US" altLang="zh-CN" sz="800" dirty="0"/>
              <a:t>&gt;1 (0x1)&lt;/</a:t>
            </a:r>
            <a:r>
              <a:rPr lang="en-US" altLang="zh-CN" sz="800" dirty="0" err="1"/>
              <a:t>MenuID_String</a:t>
            </a:r>
            <a:r>
              <a:rPr lang="en-US" altLang="zh-CN" sz="800" dirty="0"/>
              <a:t>&gt;</a:t>
            </a:r>
          </a:p>
          <a:p>
            <a:r>
              <a:rPr lang="en-US" altLang="zh-CN" sz="800" dirty="0"/>
              <a:t>&lt;Format&gt;MPEG Video&lt;/Format&gt;</a:t>
            </a:r>
          </a:p>
          <a:p>
            <a:r>
              <a:rPr lang="en-US" altLang="zh-CN" sz="800" dirty="0"/>
              <a:t>&lt;</a:t>
            </a:r>
            <a:r>
              <a:rPr lang="en-US" altLang="zh-CN" sz="800" dirty="0" err="1"/>
              <a:t>Format_Version</a:t>
            </a:r>
            <a:r>
              <a:rPr lang="en-US" altLang="zh-CN" sz="800" dirty="0"/>
              <a:t>&gt;Version 2&lt;/</a:t>
            </a:r>
            <a:r>
              <a:rPr lang="en-US" altLang="zh-CN" sz="800" dirty="0" err="1"/>
              <a:t>Format_Version</a:t>
            </a:r>
            <a:r>
              <a:rPr lang="en-US" altLang="zh-CN" sz="800" dirty="0"/>
              <a:t>&gt;</a:t>
            </a:r>
          </a:p>
          <a:p>
            <a:r>
              <a:rPr lang="en-US" altLang="zh-CN" sz="800" dirty="0"/>
              <a:t>&lt;</a:t>
            </a:r>
            <a:r>
              <a:rPr lang="en-US" altLang="zh-CN" sz="800" dirty="0" err="1"/>
              <a:t>Format_Profile</a:t>
            </a:r>
            <a:r>
              <a:rPr lang="en-US" altLang="zh-CN" sz="800" dirty="0"/>
              <a:t>&gt;</a:t>
            </a:r>
            <a:r>
              <a:rPr lang="en-US" altLang="zh-CN" sz="800" dirty="0" err="1"/>
              <a:t>Main@Main</a:t>
            </a:r>
            <a:r>
              <a:rPr lang="en-US" altLang="zh-CN" sz="800" dirty="0"/>
              <a:t>&lt;/</a:t>
            </a:r>
            <a:r>
              <a:rPr lang="en-US" altLang="zh-CN" sz="800" dirty="0" err="1"/>
              <a:t>Format_Profile</a:t>
            </a:r>
            <a:r>
              <a:rPr lang="en-US" altLang="zh-CN" sz="800" dirty="0"/>
              <a:t>&gt;</a:t>
            </a:r>
          </a:p>
          <a:p>
            <a:r>
              <a:rPr lang="en-US" altLang="zh-CN" sz="800" dirty="0"/>
              <a:t>&lt;</a:t>
            </a:r>
            <a:r>
              <a:rPr lang="en-US" altLang="zh-CN" sz="800" dirty="0" err="1"/>
              <a:t>Format_Settings_BVOP_String</a:t>
            </a:r>
            <a:r>
              <a:rPr lang="en-US" altLang="zh-CN" sz="800" dirty="0"/>
              <a:t>&gt;</a:t>
            </a:r>
            <a:r>
              <a:rPr lang="zh-CN" altLang="en-US" sz="800" dirty="0"/>
              <a:t>是</a:t>
            </a:r>
            <a:r>
              <a:rPr lang="en-US" altLang="zh-CN" sz="800" dirty="0"/>
              <a:t>&lt;/</a:t>
            </a:r>
            <a:r>
              <a:rPr lang="en-US" altLang="zh-CN" sz="800" dirty="0" err="1"/>
              <a:t>Format_Settings_BVOP_String</a:t>
            </a:r>
            <a:r>
              <a:rPr lang="en-US" altLang="zh-CN" sz="800" dirty="0"/>
              <a:t>&gt;</a:t>
            </a:r>
          </a:p>
          <a:p>
            <a:r>
              <a:rPr lang="en-US" altLang="zh-CN" sz="800" dirty="0"/>
              <a:t>&lt;</a:t>
            </a:r>
            <a:r>
              <a:rPr lang="en-US" altLang="zh-CN" sz="800" dirty="0" err="1"/>
              <a:t>Format_Settings_Matrix_String</a:t>
            </a:r>
            <a:r>
              <a:rPr lang="en-US" altLang="zh-CN" sz="800" dirty="0"/>
              <a:t>&gt;</a:t>
            </a:r>
            <a:r>
              <a:rPr lang="zh-CN" altLang="en-US" sz="800" dirty="0"/>
              <a:t>自定义</a:t>
            </a:r>
            <a:r>
              <a:rPr lang="en-US" altLang="zh-CN" sz="800" dirty="0"/>
              <a:t>&lt;/</a:t>
            </a:r>
            <a:r>
              <a:rPr lang="en-US" altLang="zh-CN" sz="800" dirty="0" err="1"/>
              <a:t>Format_Settings_Matrix_String</a:t>
            </a:r>
            <a:r>
              <a:rPr lang="en-US" altLang="zh-CN" sz="800" dirty="0"/>
              <a:t>&gt;</a:t>
            </a:r>
          </a:p>
          <a:p>
            <a:r>
              <a:rPr lang="en-US" altLang="zh-CN" sz="800" dirty="0"/>
              <a:t>&lt;</a:t>
            </a:r>
            <a:r>
              <a:rPr lang="en-US" altLang="zh-CN" sz="800" dirty="0" err="1"/>
              <a:t>Format_Settings_GOP</a:t>
            </a:r>
            <a:r>
              <a:rPr lang="en-US" altLang="zh-CN" sz="800" dirty="0"/>
              <a:t>&gt;Variable&lt;/</a:t>
            </a:r>
            <a:r>
              <a:rPr lang="en-US" altLang="zh-CN" sz="800" dirty="0" err="1"/>
              <a:t>Format_Settings_GOP</a:t>
            </a:r>
            <a:r>
              <a:rPr lang="en-US" altLang="zh-CN" sz="800" dirty="0"/>
              <a:t>&gt;</a:t>
            </a:r>
          </a:p>
          <a:p>
            <a:r>
              <a:rPr lang="en-US" altLang="zh-CN" sz="800" dirty="0"/>
              <a:t>&lt;</a:t>
            </a:r>
            <a:r>
              <a:rPr lang="en-US" altLang="zh-CN" sz="800" dirty="0" err="1"/>
              <a:t>CodecID</a:t>
            </a:r>
            <a:r>
              <a:rPr lang="en-US" altLang="zh-CN" sz="800" dirty="0"/>
              <a:t>&gt;2&lt;/</a:t>
            </a:r>
            <a:r>
              <a:rPr lang="en-US" altLang="zh-CN" sz="800" dirty="0" err="1"/>
              <a:t>CodecID</a:t>
            </a:r>
            <a:r>
              <a:rPr lang="en-US" altLang="zh-CN" sz="800" dirty="0"/>
              <a:t>&gt;</a:t>
            </a:r>
          </a:p>
          <a:p>
            <a:r>
              <a:rPr lang="en-US" altLang="zh-CN" sz="800" dirty="0"/>
              <a:t>&lt;</a:t>
            </a:r>
            <a:r>
              <a:rPr lang="en-US" altLang="zh-CN" sz="800" dirty="0" err="1"/>
              <a:t>Duration_String</a:t>
            </a:r>
            <a:r>
              <a:rPr lang="en-US" altLang="zh-CN" sz="800" dirty="0"/>
              <a:t>&gt;46</a:t>
            </a:r>
            <a:r>
              <a:rPr lang="zh-CN" altLang="en-US" sz="800" dirty="0"/>
              <a:t>秒 </a:t>
            </a:r>
            <a:r>
              <a:rPr lang="en-US" altLang="zh-CN" sz="800" dirty="0"/>
              <a:t>840ms&lt;/</a:t>
            </a:r>
            <a:r>
              <a:rPr lang="en-US" altLang="zh-CN" sz="800" dirty="0" err="1"/>
              <a:t>Duration_String</a:t>
            </a:r>
            <a:r>
              <a:rPr lang="en-US" altLang="zh-CN" sz="800" dirty="0"/>
              <a:t>&gt;</a:t>
            </a:r>
          </a:p>
          <a:p>
            <a:r>
              <a:rPr lang="en-US" altLang="zh-CN" sz="800" dirty="0"/>
              <a:t>&lt;</a:t>
            </a:r>
            <a:r>
              <a:rPr lang="en-US" altLang="zh-CN" sz="800" dirty="0" err="1"/>
              <a:t>BitRate_String</a:t>
            </a:r>
            <a:r>
              <a:rPr lang="en-US" altLang="zh-CN" sz="800" dirty="0"/>
              <a:t>&gt;4 404 Kbps&lt;/</a:t>
            </a:r>
            <a:r>
              <a:rPr lang="en-US" altLang="zh-CN" sz="800" dirty="0" err="1"/>
              <a:t>BitRate_String</a:t>
            </a:r>
            <a:r>
              <a:rPr lang="en-US" altLang="zh-CN" sz="800" dirty="0"/>
              <a:t>&gt;</a:t>
            </a:r>
          </a:p>
          <a:p>
            <a:r>
              <a:rPr lang="en-US" altLang="zh-CN" sz="800" dirty="0"/>
              <a:t>&lt;</a:t>
            </a:r>
            <a:r>
              <a:rPr lang="en-US" altLang="zh-CN" sz="800" dirty="0" err="1"/>
              <a:t>BitRate_Maximum_String</a:t>
            </a:r>
            <a:r>
              <a:rPr lang="en-US" altLang="zh-CN" sz="800" dirty="0"/>
              <a:t>&gt;4 200 Kbps&lt;/</a:t>
            </a:r>
            <a:r>
              <a:rPr lang="en-US" altLang="zh-CN" sz="800" dirty="0" err="1"/>
              <a:t>BitRate_Maximum_String</a:t>
            </a:r>
            <a:r>
              <a:rPr lang="en-US" altLang="zh-CN" sz="800" dirty="0"/>
              <a:t>&gt;</a:t>
            </a:r>
          </a:p>
          <a:p>
            <a:r>
              <a:rPr lang="en-US" altLang="zh-CN" sz="800" dirty="0"/>
              <a:t>&lt;</a:t>
            </a:r>
            <a:r>
              <a:rPr lang="en-US" altLang="zh-CN" sz="800" dirty="0" err="1"/>
              <a:t>Width_String</a:t>
            </a:r>
            <a:r>
              <a:rPr lang="en-US" altLang="zh-CN" sz="800" dirty="0"/>
              <a:t>&gt;704</a:t>
            </a:r>
            <a:r>
              <a:rPr lang="zh-CN" altLang="en-US" sz="800" dirty="0"/>
              <a:t>像素</a:t>
            </a:r>
            <a:r>
              <a:rPr lang="en-US" altLang="zh-CN" sz="800" dirty="0"/>
              <a:t>&lt;/</a:t>
            </a:r>
            <a:r>
              <a:rPr lang="en-US" altLang="zh-CN" sz="800" dirty="0" err="1"/>
              <a:t>Width_String</a:t>
            </a:r>
            <a:r>
              <a:rPr lang="en-US" altLang="zh-CN" sz="800" dirty="0"/>
              <a:t>&gt;</a:t>
            </a:r>
          </a:p>
          <a:p>
            <a:r>
              <a:rPr lang="en-US" altLang="zh-CN" sz="800" dirty="0"/>
              <a:t>&lt;</a:t>
            </a:r>
            <a:r>
              <a:rPr lang="en-US" altLang="zh-CN" sz="800" dirty="0" err="1"/>
              <a:t>Height_String</a:t>
            </a:r>
            <a:r>
              <a:rPr lang="en-US" altLang="zh-CN" sz="800" dirty="0"/>
              <a:t>&gt;576</a:t>
            </a:r>
            <a:r>
              <a:rPr lang="zh-CN" altLang="en-US" sz="800" dirty="0"/>
              <a:t>像素</a:t>
            </a:r>
            <a:r>
              <a:rPr lang="en-US" altLang="zh-CN" sz="800" dirty="0"/>
              <a:t>&lt;/</a:t>
            </a:r>
            <a:r>
              <a:rPr lang="en-US" altLang="zh-CN" sz="800" dirty="0" err="1"/>
              <a:t>Height_String</a:t>
            </a:r>
            <a:r>
              <a:rPr lang="en-US" altLang="zh-CN" sz="800" dirty="0"/>
              <a:t>&gt;</a:t>
            </a:r>
          </a:p>
          <a:p>
            <a:r>
              <a:rPr lang="en-US" altLang="zh-CN" sz="800" dirty="0"/>
              <a:t>&lt;</a:t>
            </a:r>
            <a:r>
              <a:rPr lang="en-US" altLang="zh-CN" sz="800" dirty="0" err="1"/>
              <a:t>DisplayAspectRatio_String</a:t>
            </a:r>
            <a:r>
              <a:rPr lang="en-US" altLang="zh-CN" sz="800" dirty="0"/>
              <a:t>&gt;4:3&lt;/</a:t>
            </a:r>
            <a:r>
              <a:rPr lang="en-US" altLang="zh-CN" sz="800" dirty="0" err="1"/>
              <a:t>DisplayAspectRatio_String</a:t>
            </a:r>
            <a:r>
              <a:rPr lang="en-US" altLang="zh-CN" sz="800" dirty="0"/>
              <a:t>&gt;</a:t>
            </a:r>
          </a:p>
          <a:p>
            <a:r>
              <a:rPr lang="en-US" altLang="zh-CN" sz="800" dirty="0"/>
              <a:t>&lt;</a:t>
            </a:r>
            <a:r>
              <a:rPr lang="en-US" altLang="zh-CN" sz="800" dirty="0" err="1"/>
              <a:t>FrameRate_String</a:t>
            </a:r>
            <a:r>
              <a:rPr lang="en-US" altLang="zh-CN" sz="800" dirty="0"/>
              <a:t>&gt;25.000 fps&lt;/</a:t>
            </a:r>
            <a:r>
              <a:rPr lang="en-US" altLang="zh-CN" sz="800" dirty="0" err="1"/>
              <a:t>FrameRate_String</a:t>
            </a:r>
            <a:r>
              <a:rPr lang="en-US" altLang="zh-CN" sz="800" dirty="0"/>
              <a:t>&gt;</a:t>
            </a:r>
          </a:p>
          <a:p>
            <a:r>
              <a:rPr lang="en-US" altLang="zh-CN" sz="800" dirty="0"/>
              <a:t>&lt;Standard&gt;PAL&lt;/Standard&gt;</a:t>
            </a:r>
          </a:p>
          <a:p>
            <a:r>
              <a:rPr lang="en-US" altLang="zh-CN" sz="800" dirty="0"/>
              <a:t>&lt;</a:t>
            </a:r>
            <a:r>
              <a:rPr lang="en-US" altLang="zh-CN" sz="800" dirty="0" err="1"/>
              <a:t>ColorSpace</a:t>
            </a:r>
            <a:r>
              <a:rPr lang="en-US" altLang="zh-CN" sz="800" dirty="0"/>
              <a:t>&gt;YUV&lt;/</a:t>
            </a:r>
            <a:r>
              <a:rPr lang="en-US" altLang="zh-CN" sz="800" dirty="0" err="1"/>
              <a:t>ColorSpace</a:t>
            </a:r>
            <a:r>
              <a:rPr lang="en-US" altLang="zh-CN" sz="800" dirty="0"/>
              <a:t>&gt;</a:t>
            </a:r>
          </a:p>
          <a:p>
            <a:r>
              <a:rPr lang="en-US" altLang="zh-CN" sz="800" dirty="0"/>
              <a:t>&lt;</a:t>
            </a:r>
            <a:r>
              <a:rPr lang="en-US" altLang="zh-CN" sz="800" dirty="0" err="1"/>
              <a:t>ChromaSubsampling</a:t>
            </a:r>
            <a:r>
              <a:rPr lang="en-US" altLang="zh-CN" sz="800" dirty="0"/>
              <a:t>&gt;4:2:0&lt;/</a:t>
            </a:r>
            <a:r>
              <a:rPr lang="en-US" altLang="zh-CN" sz="800" dirty="0" err="1"/>
              <a:t>ChromaSubsampling</a:t>
            </a:r>
            <a:r>
              <a:rPr lang="en-US" altLang="zh-CN" sz="800" dirty="0"/>
              <a:t>&gt;</a:t>
            </a:r>
          </a:p>
          <a:p>
            <a:r>
              <a:rPr lang="en-US" altLang="zh-CN" sz="800" dirty="0"/>
              <a:t>&lt;</a:t>
            </a:r>
            <a:r>
              <a:rPr lang="en-US" altLang="zh-CN" sz="800" dirty="0" err="1"/>
              <a:t>BitDepth_String</a:t>
            </a:r>
            <a:r>
              <a:rPr lang="en-US" altLang="zh-CN" sz="800" dirty="0"/>
              <a:t>&gt;8</a:t>
            </a:r>
            <a:r>
              <a:rPr lang="zh-CN" altLang="en-US" sz="800" dirty="0"/>
              <a:t>位</a:t>
            </a:r>
            <a:r>
              <a:rPr lang="en-US" altLang="zh-CN" sz="800" dirty="0"/>
              <a:t>&lt;/</a:t>
            </a:r>
            <a:r>
              <a:rPr lang="en-US" altLang="zh-CN" sz="800" dirty="0" err="1"/>
              <a:t>BitDepth_String</a:t>
            </a:r>
            <a:r>
              <a:rPr lang="en-US" altLang="zh-CN" sz="800" dirty="0"/>
              <a:t>&gt;</a:t>
            </a:r>
          </a:p>
          <a:p>
            <a:r>
              <a:rPr lang="en-US" altLang="zh-CN" sz="800" dirty="0"/>
              <a:t>&lt;</a:t>
            </a:r>
            <a:r>
              <a:rPr lang="en-US" altLang="zh-CN" sz="800" dirty="0" err="1"/>
              <a:t>ScanType_String</a:t>
            </a:r>
            <a:r>
              <a:rPr lang="en-US" altLang="zh-CN" sz="800" dirty="0"/>
              <a:t>&gt;</a:t>
            </a:r>
            <a:r>
              <a:rPr lang="zh-CN" altLang="en-US" sz="800" dirty="0"/>
              <a:t>隔行扫描</a:t>
            </a:r>
            <a:r>
              <a:rPr lang="en-US" altLang="zh-CN" sz="800" dirty="0"/>
              <a:t>&lt;/</a:t>
            </a:r>
            <a:r>
              <a:rPr lang="en-US" altLang="zh-CN" sz="800" dirty="0" err="1"/>
              <a:t>ScanType_String</a:t>
            </a:r>
            <a:r>
              <a:rPr lang="en-US" altLang="zh-CN" sz="800" dirty="0"/>
              <a:t>&gt;</a:t>
            </a:r>
          </a:p>
          <a:p>
            <a:r>
              <a:rPr lang="en-US" altLang="zh-CN" sz="800" dirty="0"/>
              <a:t>&lt;</a:t>
            </a:r>
            <a:r>
              <a:rPr lang="en-US" altLang="zh-CN" sz="800" dirty="0" err="1"/>
              <a:t>ScanOrder_String</a:t>
            </a:r>
            <a:r>
              <a:rPr lang="en-US" altLang="zh-CN" sz="800" dirty="0"/>
              <a:t>&gt;</a:t>
            </a:r>
            <a:r>
              <a:rPr lang="zh-CN" altLang="en-US" sz="800" dirty="0"/>
              <a:t>奇数场</a:t>
            </a:r>
            <a:r>
              <a:rPr lang="en-US" altLang="zh-CN" sz="800" dirty="0"/>
              <a:t>(</a:t>
            </a:r>
            <a:r>
              <a:rPr lang="zh-CN" altLang="en-US" sz="800" dirty="0"/>
              <a:t>前场</a:t>
            </a:r>
            <a:r>
              <a:rPr lang="en-US" altLang="zh-CN" sz="800" dirty="0"/>
              <a:t>TFF)</a:t>
            </a:r>
            <a:r>
              <a:rPr lang="zh-CN" altLang="en-US" sz="800" dirty="0"/>
              <a:t>优先</a:t>
            </a:r>
            <a:r>
              <a:rPr lang="en-US" altLang="zh-CN" sz="800" dirty="0"/>
              <a:t>&lt;/</a:t>
            </a:r>
            <a:r>
              <a:rPr lang="en-US" altLang="zh-CN" sz="800" dirty="0" err="1"/>
              <a:t>ScanOrder_String</a:t>
            </a:r>
            <a:r>
              <a:rPr lang="en-US" altLang="zh-CN" sz="800" dirty="0"/>
              <a:t>&gt;</a:t>
            </a:r>
          </a:p>
          <a:p>
            <a:r>
              <a:rPr lang="en-US" altLang="zh-CN" sz="800" dirty="0"/>
              <a:t>&lt;</a:t>
            </a:r>
            <a:r>
              <a:rPr lang="en-US" altLang="zh-CN" sz="800" dirty="0" err="1"/>
              <a:t>Compression_Mode_String</a:t>
            </a:r>
            <a:r>
              <a:rPr lang="en-US" altLang="zh-CN" sz="800" dirty="0"/>
              <a:t>&gt;</a:t>
            </a:r>
            <a:r>
              <a:rPr lang="zh-CN" altLang="en-US" sz="800" dirty="0"/>
              <a:t>有损压缩</a:t>
            </a:r>
            <a:r>
              <a:rPr lang="en-US" altLang="zh-CN" sz="800" dirty="0"/>
              <a:t>&lt;/</a:t>
            </a:r>
            <a:r>
              <a:rPr lang="en-US" altLang="zh-CN" sz="800" dirty="0" err="1"/>
              <a:t>Compression_Mode_String</a:t>
            </a:r>
            <a:r>
              <a:rPr lang="en-US" altLang="zh-CN" sz="800" dirty="0"/>
              <a:t>&gt;</a:t>
            </a:r>
          </a:p>
          <a:p>
            <a:r>
              <a:rPr lang="en-US" altLang="zh-CN" sz="800" dirty="0"/>
              <a:t>&lt;</a:t>
            </a:r>
            <a:r>
              <a:rPr lang="en-US" altLang="zh-CN" sz="800" dirty="0" err="1"/>
              <a:t>Bits_Pixel_Frame</a:t>
            </a:r>
            <a:r>
              <a:rPr lang="en-US" altLang="zh-CN" sz="800" dirty="0"/>
              <a:t>_&gt;0.434&lt;/</a:t>
            </a:r>
            <a:r>
              <a:rPr lang="en-US" altLang="zh-CN" sz="800" dirty="0" err="1"/>
              <a:t>Bits_Pixel_Frame</a:t>
            </a:r>
            <a:r>
              <a:rPr lang="en-US" altLang="zh-CN" sz="800" dirty="0"/>
              <a:t>_&gt;</a:t>
            </a:r>
          </a:p>
          <a:p>
            <a:r>
              <a:rPr lang="en-US" altLang="zh-CN" sz="800" dirty="0"/>
              <a:t>&lt;</a:t>
            </a:r>
            <a:r>
              <a:rPr lang="en-US" altLang="zh-CN" sz="800" dirty="0" err="1"/>
              <a:t>TimeCode_FirstFrame</a:t>
            </a:r>
            <a:r>
              <a:rPr lang="en-US" altLang="zh-CN" sz="800" dirty="0"/>
              <a:t>&gt;00:00:00:00&lt;/</a:t>
            </a:r>
            <a:r>
              <a:rPr lang="en-US" altLang="zh-CN" sz="800" dirty="0" err="1"/>
              <a:t>TimeCode_FirstFrame</a:t>
            </a:r>
            <a:r>
              <a:rPr lang="en-US" altLang="zh-CN" sz="800" dirty="0"/>
              <a:t>&gt;</a:t>
            </a:r>
          </a:p>
          <a:p>
            <a:r>
              <a:rPr lang="en-US" altLang="zh-CN" sz="800" dirty="0"/>
              <a:t>&lt;</a:t>
            </a:r>
            <a:r>
              <a:rPr lang="en-US" altLang="zh-CN" sz="800" dirty="0" err="1"/>
              <a:t>TimeCode_Source</a:t>
            </a:r>
            <a:r>
              <a:rPr lang="en-US" altLang="zh-CN" sz="800" dirty="0"/>
              <a:t>&gt;Group of pictures header&lt;/</a:t>
            </a:r>
            <a:r>
              <a:rPr lang="en-US" altLang="zh-CN" sz="800" dirty="0" err="1"/>
              <a:t>TimeCode_Source</a:t>
            </a:r>
            <a:r>
              <a:rPr lang="en-US" altLang="zh-CN" sz="800" dirty="0"/>
              <a:t>&gt;</a:t>
            </a:r>
          </a:p>
          <a:p>
            <a:r>
              <a:rPr lang="en-US" altLang="zh-CN" sz="800" dirty="0"/>
              <a:t>&lt;</a:t>
            </a:r>
            <a:r>
              <a:rPr lang="en-US" altLang="zh-CN" sz="800" dirty="0" err="1"/>
              <a:t>StreamSize_String</a:t>
            </a:r>
            <a:r>
              <a:rPr lang="en-US" altLang="zh-CN" sz="800" dirty="0"/>
              <a:t>&gt;24.6 </a:t>
            </a:r>
            <a:r>
              <a:rPr lang="en-US" altLang="zh-CN" sz="800" dirty="0" err="1"/>
              <a:t>MiB</a:t>
            </a:r>
            <a:r>
              <a:rPr lang="en-US" altLang="zh-CN" sz="800" dirty="0"/>
              <a:t> (91%)&lt;/</a:t>
            </a:r>
            <a:r>
              <a:rPr lang="en-US" altLang="zh-CN" sz="800" dirty="0" err="1"/>
              <a:t>StreamSize_String</a:t>
            </a:r>
            <a:r>
              <a:rPr lang="en-US" altLang="zh-CN" sz="800" dirty="0"/>
              <a:t>&gt;</a:t>
            </a:r>
          </a:p>
          <a:p>
            <a:r>
              <a:rPr lang="en-US" altLang="zh-CN" sz="800" dirty="0"/>
              <a:t>&lt;/track</a:t>
            </a:r>
            <a:r>
              <a:rPr lang="en-US" altLang="zh-CN" sz="800" dirty="0" smtClean="0"/>
              <a:t>&gt;</a:t>
            </a:r>
            <a:endParaRPr lang="en-US" altLang="zh-CN" sz="800" dirty="0"/>
          </a:p>
        </p:txBody>
      </p:sp>
      <p:sp>
        <p:nvSpPr>
          <p:cNvPr id="12" name="矩形 11"/>
          <p:cNvSpPr/>
          <p:nvPr/>
        </p:nvSpPr>
        <p:spPr>
          <a:xfrm>
            <a:off x="4780402" y="1844824"/>
            <a:ext cx="3779195" cy="2554545"/>
          </a:xfrm>
          <a:prstGeom prst="rect">
            <a:avLst/>
          </a:prstGeom>
        </p:spPr>
        <p:txBody>
          <a:bodyPr wrap="square">
            <a:spAutoFit/>
          </a:bodyPr>
          <a:lstStyle/>
          <a:p>
            <a:endParaRPr lang="en-US" altLang="zh-CN" sz="800" dirty="0"/>
          </a:p>
          <a:p>
            <a:r>
              <a:rPr lang="en-US" altLang="zh-CN" sz="800" dirty="0"/>
              <a:t>&lt;track type="</a:t>
            </a:r>
            <a:r>
              <a:rPr lang="zh-CN" altLang="en-US" sz="800" dirty="0"/>
              <a:t>音频</a:t>
            </a:r>
            <a:r>
              <a:rPr lang="en-US" altLang="zh-CN" sz="800" dirty="0"/>
              <a:t>"&gt;</a:t>
            </a:r>
          </a:p>
          <a:p>
            <a:r>
              <a:rPr lang="en-US" altLang="zh-CN" sz="800" dirty="0"/>
              <a:t>&lt;</a:t>
            </a:r>
            <a:r>
              <a:rPr lang="en-US" altLang="zh-CN" sz="800" dirty="0" err="1"/>
              <a:t>ID_String</a:t>
            </a:r>
            <a:r>
              <a:rPr lang="en-US" altLang="zh-CN" sz="800" dirty="0"/>
              <a:t>&gt;18 (0x12)&lt;/</a:t>
            </a:r>
            <a:r>
              <a:rPr lang="en-US" altLang="zh-CN" sz="800" dirty="0" err="1"/>
              <a:t>ID_String</a:t>
            </a:r>
            <a:r>
              <a:rPr lang="en-US" altLang="zh-CN" sz="800" dirty="0"/>
              <a:t>&gt;</a:t>
            </a:r>
          </a:p>
          <a:p>
            <a:r>
              <a:rPr lang="en-US" altLang="zh-CN" sz="800" dirty="0"/>
              <a:t>&lt;</a:t>
            </a:r>
            <a:r>
              <a:rPr lang="en-US" altLang="zh-CN" sz="800" dirty="0" err="1"/>
              <a:t>MenuID_String</a:t>
            </a:r>
            <a:r>
              <a:rPr lang="en-US" altLang="zh-CN" sz="800" dirty="0"/>
              <a:t>&gt;1 (0x1)&lt;/</a:t>
            </a:r>
            <a:r>
              <a:rPr lang="en-US" altLang="zh-CN" sz="800" dirty="0" err="1"/>
              <a:t>MenuID_String</a:t>
            </a:r>
            <a:r>
              <a:rPr lang="en-US" altLang="zh-CN" sz="800" dirty="0"/>
              <a:t>&gt;</a:t>
            </a:r>
          </a:p>
          <a:p>
            <a:r>
              <a:rPr lang="en-US" altLang="zh-CN" sz="800" dirty="0"/>
              <a:t>&lt;Format&gt;MPEG Audio&lt;/Format&gt;</a:t>
            </a:r>
          </a:p>
          <a:p>
            <a:r>
              <a:rPr lang="en-US" altLang="zh-CN" sz="800" dirty="0"/>
              <a:t>&lt;</a:t>
            </a:r>
            <a:r>
              <a:rPr lang="en-US" altLang="zh-CN" sz="800" dirty="0" err="1"/>
              <a:t>Format_Version</a:t>
            </a:r>
            <a:r>
              <a:rPr lang="en-US" altLang="zh-CN" sz="800" dirty="0"/>
              <a:t>&gt;Version 1&lt;/</a:t>
            </a:r>
            <a:r>
              <a:rPr lang="en-US" altLang="zh-CN" sz="800" dirty="0" err="1"/>
              <a:t>Format_Version</a:t>
            </a:r>
            <a:r>
              <a:rPr lang="en-US" altLang="zh-CN" sz="800" dirty="0"/>
              <a:t>&gt;</a:t>
            </a:r>
          </a:p>
          <a:p>
            <a:r>
              <a:rPr lang="en-US" altLang="zh-CN" sz="800" dirty="0"/>
              <a:t>&lt;</a:t>
            </a:r>
            <a:r>
              <a:rPr lang="en-US" altLang="zh-CN" sz="800" dirty="0" err="1"/>
              <a:t>Format_Profile</a:t>
            </a:r>
            <a:r>
              <a:rPr lang="en-US" altLang="zh-CN" sz="800" dirty="0"/>
              <a:t>&gt;Layer 2&lt;/</a:t>
            </a:r>
            <a:r>
              <a:rPr lang="en-US" altLang="zh-CN" sz="800" dirty="0" err="1"/>
              <a:t>Format_Profile</a:t>
            </a:r>
            <a:r>
              <a:rPr lang="en-US" altLang="zh-CN" sz="800" dirty="0"/>
              <a:t>&gt;</a:t>
            </a:r>
          </a:p>
          <a:p>
            <a:r>
              <a:rPr lang="en-US" altLang="zh-CN" sz="800" dirty="0"/>
              <a:t>&lt;</a:t>
            </a:r>
            <a:r>
              <a:rPr lang="en-US" altLang="zh-CN" sz="800" dirty="0" err="1"/>
              <a:t>CodecID</a:t>
            </a:r>
            <a:r>
              <a:rPr lang="en-US" altLang="zh-CN" sz="800" dirty="0"/>
              <a:t>&gt;4&lt;/</a:t>
            </a:r>
            <a:r>
              <a:rPr lang="en-US" altLang="zh-CN" sz="800" dirty="0" err="1"/>
              <a:t>CodecID</a:t>
            </a:r>
            <a:r>
              <a:rPr lang="en-US" altLang="zh-CN" sz="800" dirty="0"/>
              <a:t>&gt;</a:t>
            </a:r>
          </a:p>
          <a:p>
            <a:r>
              <a:rPr lang="en-US" altLang="zh-CN" sz="800" dirty="0"/>
              <a:t>&lt;</a:t>
            </a:r>
            <a:r>
              <a:rPr lang="en-US" altLang="zh-CN" sz="800" dirty="0" err="1"/>
              <a:t>Duration_String</a:t>
            </a:r>
            <a:r>
              <a:rPr lang="en-US" altLang="zh-CN" sz="800" dirty="0"/>
              <a:t>&gt;46</a:t>
            </a:r>
            <a:r>
              <a:rPr lang="zh-CN" altLang="en-US" sz="800" dirty="0"/>
              <a:t>秒 </a:t>
            </a:r>
            <a:r>
              <a:rPr lang="en-US" altLang="zh-CN" sz="800" dirty="0"/>
              <a:t>464ms&lt;/</a:t>
            </a:r>
            <a:r>
              <a:rPr lang="en-US" altLang="zh-CN" sz="800" dirty="0" err="1"/>
              <a:t>Duration_String</a:t>
            </a:r>
            <a:r>
              <a:rPr lang="en-US" altLang="zh-CN" sz="800" dirty="0"/>
              <a:t>&gt;</a:t>
            </a:r>
          </a:p>
          <a:p>
            <a:r>
              <a:rPr lang="en-US" altLang="zh-CN" sz="800" dirty="0"/>
              <a:t>&lt;</a:t>
            </a:r>
            <a:r>
              <a:rPr lang="en-US" altLang="zh-CN" sz="800" dirty="0" err="1"/>
              <a:t>BitRate_Mode_String</a:t>
            </a:r>
            <a:r>
              <a:rPr lang="en-US" altLang="zh-CN" sz="800" dirty="0"/>
              <a:t>&gt;CBR&lt;/</a:t>
            </a:r>
            <a:r>
              <a:rPr lang="en-US" altLang="zh-CN" sz="800" dirty="0" err="1"/>
              <a:t>BitRate_Mode_String</a:t>
            </a:r>
            <a:r>
              <a:rPr lang="en-US" altLang="zh-CN" sz="800" dirty="0"/>
              <a:t>&gt;</a:t>
            </a:r>
          </a:p>
          <a:p>
            <a:r>
              <a:rPr lang="en-US" altLang="zh-CN" sz="800" dirty="0"/>
              <a:t>&lt;</a:t>
            </a:r>
            <a:r>
              <a:rPr lang="en-US" altLang="zh-CN" sz="800" dirty="0" err="1"/>
              <a:t>BitRate_String</a:t>
            </a:r>
            <a:r>
              <a:rPr lang="en-US" altLang="zh-CN" sz="800" dirty="0"/>
              <a:t>&gt;192 Kbps&lt;/</a:t>
            </a:r>
            <a:r>
              <a:rPr lang="en-US" altLang="zh-CN" sz="800" dirty="0" err="1"/>
              <a:t>BitRate_String</a:t>
            </a:r>
            <a:r>
              <a:rPr lang="en-US" altLang="zh-CN" sz="800" dirty="0"/>
              <a:t>&gt;</a:t>
            </a:r>
          </a:p>
          <a:p>
            <a:r>
              <a:rPr lang="en-US" altLang="zh-CN" sz="800" dirty="0"/>
              <a:t>&lt;</a:t>
            </a:r>
            <a:r>
              <a:rPr lang="en-US" altLang="zh-CN" sz="800" dirty="0" err="1"/>
              <a:t>Channel_s__String</a:t>
            </a:r>
            <a:r>
              <a:rPr lang="en-US" altLang="zh-CN" sz="800" dirty="0"/>
              <a:t>&gt;1</a:t>
            </a:r>
            <a:r>
              <a:rPr lang="zh-CN" altLang="en-US" sz="800" dirty="0"/>
              <a:t>声道</a:t>
            </a:r>
            <a:r>
              <a:rPr lang="en-US" altLang="zh-CN" sz="800" dirty="0"/>
              <a:t>&lt;/</a:t>
            </a:r>
            <a:r>
              <a:rPr lang="en-US" altLang="zh-CN" sz="800" dirty="0" err="1"/>
              <a:t>Channel_s__String</a:t>
            </a:r>
            <a:r>
              <a:rPr lang="en-US" altLang="zh-CN" sz="800" dirty="0"/>
              <a:t>&gt;</a:t>
            </a:r>
          </a:p>
          <a:p>
            <a:r>
              <a:rPr lang="en-US" altLang="zh-CN" sz="800" dirty="0"/>
              <a:t>&lt;</a:t>
            </a:r>
            <a:r>
              <a:rPr lang="en-US" altLang="zh-CN" sz="800" dirty="0" err="1"/>
              <a:t>SamplingRate_String</a:t>
            </a:r>
            <a:r>
              <a:rPr lang="en-US" altLang="zh-CN" sz="800" dirty="0"/>
              <a:t>&gt;48.0 KHz&lt;/</a:t>
            </a:r>
            <a:r>
              <a:rPr lang="en-US" altLang="zh-CN" sz="800" dirty="0" err="1"/>
              <a:t>SamplingRate_String</a:t>
            </a:r>
            <a:r>
              <a:rPr lang="en-US" altLang="zh-CN" sz="800" dirty="0"/>
              <a:t>&gt;</a:t>
            </a:r>
          </a:p>
          <a:p>
            <a:r>
              <a:rPr lang="en-US" altLang="zh-CN" sz="800" dirty="0"/>
              <a:t>&lt;</a:t>
            </a:r>
            <a:r>
              <a:rPr lang="en-US" altLang="zh-CN" sz="800" dirty="0" err="1"/>
              <a:t>Compression_Mode_String</a:t>
            </a:r>
            <a:r>
              <a:rPr lang="en-US" altLang="zh-CN" sz="800" dirty="0"/>
              <a:t>&gt;</a:t>
            </a:r>
            <a:r>
              <a:rPr lang="zh-CN" altLang="en-US" sz="800" dirty="0"/>
              <a:t>有损压缩</a:t>
            </a:r>
            <a:r>
              <a:rPr lang="en-US" altLang="zh-CN" sz="800" dirty="0"/>
              <a:t>&lt;/</a:t>
            </a:r>
            <a:r>
              <a:rPr lang="en-US" altLang="zh-CN" sz="800" dirty="0" err="1"/>
              <a:t>Compression_Mode_String</a:t>
            </a:r>
            <a:r>
              <a:rPr lang="en-US" altLang="zh-CN" sz="800" dirty="0"/>
              <a:t>&gt;</a:t>
            </a:r>
          </a:p>
          <a:p>
            <a:r>
              <a:rPr lang="en-US" altLang="zh-CN" sz="800" dirty="0"/>
              <a:t>&lt;</a:t>
            </a:r>
            <a:r>
              <a:rPr lang="en-US" altLang="zh-CN" sz="800" dirty="0" err="1"/>
              <a:t>Video_Delay_String</a:t>
            </a:r>
            <a:r>
              <a:rPr lang="en-US" altLang="zh-CN" sz="800" dirty="0"/>
              <a:t>&gt;-17ms&lt;/</a:t>
            </a:r>
            <a:r>
              <a:rPr lang="en-US" altLang="zh-CN" sz="800" dirty="0" err="1"/>
              <a:t>Video_Delay_String</a:t>
            </a:r>
            <a:r>
              <a:rPr lang="en-US" altLang="zh-CN" sz="800" dirty="0"/>
              <a:t>&gt;</a:t>
            </a:r>
          </a:p>
          <a:p>
            <a:r>
              <a:rPr lang="en-US" altLang="zh-CN" sz="800" dirty="0"/>
              <a:t>&lt;</a:t>
            </a:r>
            <a:r>
              <a:rPr lang="en-US" altLang="zh-CN" sz="800" dirty="0" err="1"/>
              <a:t>StreamSize_String</a:t>
            </a:r>
            <a:r>
              <a:rPr lang="en-US" altLang="zh-CN" sz="800" dirty="0"/>
              <a:t>&gt;1.06 </a:t>
            </a:r>
            <a:r>
              <a:rPr lang="en-US" altLang="zh-CN" sz="800" dirty="0" err="1"/>
              <a:t>MiB</a:t>
            </a:r>
            <a:r>
              <a:rPr lang="en-US" altLang="zh-CN" sz="800" dirty="0"/>
              <a:t> (4%)&lt;/</a:t>
            </a:r>
            <a:r>
              <a:rPr lang="en-US" altLang="zh-CN" sz="800" dirty="0" err="1"/>
              <a:t>StreamSize_String</a:t>
            </a:r>
            <a:r>
              <a:rPr lang="en-US" altLang="zh-CN" sz="800" dirty="0"/>
              <a:t>&gt;</a:t>
            </a:r>
          </a:p>
          <a:p>
            <a:r>
              <a:rPr lang="en-US" altLang="zh-CN" sz="800" dirty="0"/>
              <a:t>&lt;/track&gt;</a:t>
            </a:r>
          </a:p>
          <a:p>
            <a:endParaRPr lang="en-US" altLang="zh-CN" sz="800" dirty="0"/>
          </a:p>
          <a:p>
            <a:r>
              <a:rPr lang="en-US" altLang="zh-CN" sz="800" dirty="0"/>
              <a:t>&lt;/File&gt;</a:t>
            </a:r>
          </a:p>
          <a:p>
            <a:r>
              <a:rPr lang="en-US" altLang="zh-CN" sz="800" dirty="0"/>
              <a:t>&lt;/</a:t>
            </a:r>
            <a:r>
              <a:rPr lang="en-US" altLang="zh-CN" sz="800" dirty="0" err="1"/>
              <a:t>Mediainfo</a:t>
            </a:r>
            <a:r>
              <a:rPr lang="en-US" altLang="zh-CN" sz="800" dirty="0"/>
              <a:t>&gt;</a:t>
            </a:r>
          </a:p>
        </p:txBody>
      </p:sp>
    </p:spTree>
    <p:extLst>
      <p:ext uri="{BB962C8B-B14F-4D97-AF65-F5344CB8AC3E}">
        <p14:creationId xmlns:p14="http://schemas.microsoft.com/office/powerpoint/2010/main" val="681005672"/>
      </p:ext>
    </p:extLst>
  </p:cSld>
  <p:clrMapOvr>
    <a:masterClrMapping/>
  </p:clrMapOvr>
  <p:transition spd="slow">
    <p:pull/>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75656" y="332656"/>
            <a:ext cx="6736712" cy="854968"/>
          </a:xfrm>
        </p:spPr>
        <p:txBody>
          <a:bodyPr/>
          <a:lstStyle/>
          <a:p>
            <a:r>
              <a:rPr lang="en-US" altLang="zh-CN" dirty="0"/>
              <a:t>Audio/video codec</a:t>
            </a:r>
            <a:endParaRPr lang="zh-CN" altLang="en-US" dirty="0"/>
          </a:p>
        </p:txBody>
      </p:sp>
      <p:sp>
        <p:nvSpPr>
          <p:cNvPr id="3" name="日期占位符 2"/>
          <p:cNvSpPr>
            <a:spLocks noGrp="1"/>
          </p:cNvSpPr>
          <p:nvPr>
            <p:ph type="dt" sz="half" idx="10"/>
          </p:nvPr>
        </p:nvSpPr>
        <p:spPr/>
        <p:txBody>
          <a:bodyPr/>
          <a:lstStyle/>
          <a:p>
            <a:fld id="{E3127EC2-47FB-48A1-8644-C8A81DDAA119}" type="datetime4">
              <a:rPr lang="en-US" smtClean="0"/>
              <a:pPr/>
              <a:t>April 22, 2015</a:t>
            </a:fld>
            <a:endParaRPr lang="en-US"/>
          </a:p>
        </p:txBody>
      </p:sp>
      <p:sp>
        <p:nvSpPr>
          <p:cNvPr id="4" name="页脚占位符 3"/>
          <p:cNvSpPr>
            <a:spLocks noGrp="1"/>
          </p:cNvSpPr>
          <p:nvPr>
            <p:ph type="ftr" sz="quarter" idx="11"/>
          </p:nvPr>
        </p:nvSpPr>
        <p:spPr/>
        <p:txBody>
          <a:bodyPr/>
          <a:lstStyle/>
          <a:p>
            <a:endParaRPr lang="en-US" dirty="0"/>
          </a:p>
        </p:txBody>
      </p:sp>
      <p:sp>
        <p:nvSpPr>
          <p:cNvPr id="5" name="灯片编号占位符 4"/>
          <p:cNvSpPr>
            <a:spLocks noGrp="1"/>
          </p:cNvSpPr>
          <p:nvPr>
            <p:ph type="sldNum" sz="quarter" idx="12"/>
          </p:nvPr>
        </p:nvSpPr>
        <p:spPr/>
        <p:txBody>
          <a:bodyPr/>
          <a:lstStyle/>
          <a:p>
            <a:fld id="{8B37D5FE-740C-46F5-801A-FA5477D9711F}" type="slidenum">
              <a:rPr lang="en-US" smtClean="0"/>
              <a:pPr/>
              <a:t>46</a:t>
            </a:fld>
            <a:endParaRPr lang="en-US"/>
          </a:p>
        </p:txBody>
      </p:sp>
      <p:sp>
        <p:nvSpPr>
          <p:cNvPr id="7" name="标题 1"/>
          <p:cNvSpPr txBox="1">
            <a:spLocks/>
          </p:cNvSpPr>
          <p:nvPr/>
        </p:nvSpPr>
        <p:spPr>
          <a:xfrm>
            <a:off x="1763688" y="1280716"/>
            <a:ext cx="5832648" cy="566936"/>
          </a:xfrm>
          <a:prstGeom prst="rect">
            <a:avLst/>
          </a:prstGeom>
        </p:spPr>
        <p:txBody>
          <a:bodyPr vert="horz" lIns="91440" tIns="45720" rIns="91440" bIns="45720" rtlCol="0" anchor="b">
            <a:no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CN" altLang="en-US" sz="2400" dirty="0">
                <a:solidFill>
                  <a:srgbClr val="FF0000"/>
                </a:solidFill>
              </a:rPr>
              <a:t>播放器</a:t>
            </a:r>
            <a:r>
              <a:rPr lang="zh-CN" altLang="en-US" sz="2400" dirty="0" smtClean="0">
                <a:solidFill>
                  <a:srgbClr val="FF0000"/>
                </a:solidFill>
              </a:rPr>
              <a:t>解码</a:t>
            </a:r>
            <a:endParaRPr lang="zh-CN" altLang="en-US" sz="2400" dirty="0">
              <a:solidFill>
                <a:srgbClr val="FF0000"/>
              </a:solidFill>
            </a:endParaRPr>
          </a:p>
        </p:txBody>
      </p:sp>
      <p:pic>
        <p:nvPicPr>
          <p:cNvPr id="3074" name="Picture 2" descr="E:\093623_3bXc_2337337.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7624" y="2132856"/>
            <a:ext cx="6840761" cy="19486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9791470"/>
      </p:ext>
    </p:extLst>
  </p:cSld>
  <p:clrMapOvr>
    <a:masterClrMapping/>
  </p:clrMapOvr>
  <p:transition spd="slow">
    <p:pull/>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75656" y="332656"/>
            <a:ext cx="6736712" cy="854968"/>
          </a:xfrm>
        </p:spPr>
        <p:txBody>
          <a:bodyPr/>
          <a:lstStyle/>
          <a:p>
            <a:r>
              <a:rPr lang="en-US" altLang="zh-CN" dirty="0"/>
              <a:t>Audio/video codec</a:t>
            </a:r>
            <a:endParaRPr lang="zh-CN" altLang="en-US" dirty="0"/>
          </a:p>
        </p:txBody>
      </p:sp>
      <p:sp>
        <p:nvSpPr>
          <p:cNvPr id="3" name="日期占位符 2"/>
          <p:cNvSpPr>
            <a:spLocks noGrp="1"/>
          </p:cNvSpPr>
          <p:nvPr>
            <p:ph type="dt" sz="half" idx="10"/>
          </p:nvPr>
        </p:nvSpPr>
        <p:spPr/>
        <p:txBody>
          <a:bodyPr/>
          <a:lstStyle/>
          <a:p>
            <a:fld id="{E3127EC2-47FB-48A1-8644-C8A81DDAA119}" type="datetime4">
              <a:rPr lang="en-US" smtClean="0"/>
              <a:pPr/>
              <a:t>April 22, 2015</a:t>
            </a:fld>
            <a:endParaRPr lang="en-US"/>
          </a:p>
        </p:txBody>
      </p:sp>
      <p:sp>
        <p:nvSpPr>
          <p:cNvPr id="4" name="页脚占位符 3"/>
          <p:cNvSpPr>
            <a:spLocks noGrp="1"/>
          </p:cNvSpPr>
          <p:nvPr>
            <p:ph type="ftr" sz="quarter" idx="11"/>
          </p:nvPr>
        </p:nvSpPr>
        <p:spPr/>
        <p:txBody>
          <a:bodyPr/>
          <a:lstStyle/>
          <a:p>
            <a:endParaRPr lang="en-US" dirty="0"/>
          </a:p>
        </p:txBody>
      </p:sp>
      <p:sp>
        <p:nvSpPr>
          <p:cNvPr id="5" name="灯片编号占位符 4"/>
          <p:cNvSpPr>
            <a:spLocks noGrp="1"/>
          </p:cNvSpPr>
          <p:nvPr>
            <p:ph type="sldNum" sz="quarter" idx="12"/>
          </p:nvPr>
        </p:nvSpPr>
        <p:spPr/>
        <p:txBody>
          <a:bodyPr/>
          <a:lstStyle/>
          <a:p>
            <a:fld id="{8B37D5FE-740C-46F5-801A-FA5477D9711F}" type="slidenum">
              <a:rPr lang="en-US" smtClean="0"/>
              <a:pPr/>
              <a:t>47</a:t>
            </a:fld>
            <a:endParaRPr lang="en-US"/>
          </a:p>
        </p:txBody>
      </p:sp>
      <p:sp>
        <p:nvSpPr>
          <p:cNvPr id="7" name="标题 1"/>
          <p:cNvSpPr txBox="1">
            <a:spLocks/>
          </p:cNvSpPr>
          <p:nvPr/>
        </p:nvSpPr>
        <p:spPr>
          <a:xfrm>
            <a:off x="1763688" y="1280716"/>
            <a:ext cx="5832648" cy="566936"/>
          </a:xfrm>
          <a:prstGeom prst="rect">
            <a:avLst/>
          </a:prstGeom>
        </p:spPr>
        <p:txBody>
          <a:bodyPr vert="horz" lIns="91440" tIns="45720" rIns="91440" bIns="45720" rtlCol="0" anchor="b">
            <a:no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CN" altLang="en-US" sz="2400" dirty="0">
                <a:solidFill>
                  <a:srgbClr val="FF0000"/>
                </a:solidFill>
              </a:rPr>
              <a:t>播放器</a:t>
            </a:r>
            <a:r>
              <a:rPr lang="zh-CN" altLang="en-US" sz="2400" dirty="0" smtClean="0">
                <a:solidFill>
                  <a:srgbClr val="FF0000"/>
                </a:solidFill>
              </a:rPr>
              <a:t>解码</a:t>
            </a:r>
            <a:endParaRPr lang="zh-CN" altLang="en-US" sz="2400" dirty="0">
              <a:solidFill>
                <a:srgbClr val="FF0000"/>
              </a:solidFill>
            </a:endParaRPr>
          </a:p>
        </p:txBody>
      </p:sp>
      <p:sp>
        <p:nvSpPr>
          <p:cNvPr id="8" name="内容占位符 2"/>
          <p:cNvSpPr txBox="1">
            <a:spLocks/>
          </p:cNvSpPr>
          <p:nvPr/>
        </p:nvSpPr>
        <p:spPr>
          <a:xfrm>
            <a:off x="971600" y="1988840"/>
            <a:ext cx="7272808" cy="3744416"/>
          </a:xfrm>
          <a:prstGeom prst="rect">
            <a:avLst/>
          </a:prstGeom>
        </p:spPr>
        <p:txBody>
          <a:bodyPr/>
          <a:lstStyle>
            <a:lvl1pPr marL="342900" indent="-274320" algn="l" defTabSz="914400" rtl="0" eaLnBrk="1" latinLnBrk="0" hangingPunct="1">
              <a:spcBef>
                <a:spcPct val="20000"/>
              </a:spcBef>
              <a:buClr>
                <a:schemeClr val="accent1"/>
              </a:buClr>
              <a:buSzPct val="76000"/>
              <a:buFont typeface="Wingdings 2" pitchFamily="18" charset="2"/>
              <a:buChar char=""/>
              <a:defRPr sz="2400" kern="1200">
                <a:solidFill>
                  <a:schemeClr val="tx2"/>
                </a:solidFill>
                <a:latin typeface="+mn-lt"/>
                <a:ea typeface="+mn-ea"/>
                <a:cs typeface="+mn-cs"/>
              </a:defRPr>
            </a:lvl1pPr>
            <a:lvl2pPr marL="640080" indent="-274320" algn="l" defTabSz="914400" rtl="0" eaLnBrk="1" latinLnBrk="0" hangingPunct="1">
              <a:spcBef>
                <a:spcPct val="20000"/>
              </a:spcBef>
              <a:buClr>
                <a:schemeClr val="accent1"/>
              </a:buClr>
              <a:buSzPct val="76000"/>
              <a:buFont typeface="Wingdings 2" pitchFamily="18" charset="2"/>
              <a:buChar char=""/>
              <a:defRPr sz="2200" kern="1200">
                <a:solidFill>
                  <a:schemeClr val="tx2"/>
                </a:solidFill>
                <a:latin typeface="+mn-lt"/>
                <a:ea typeface="+mn-ea"/>
                <a:cs typeface="+mn-cs"/>
              </a:defRPr>
            </a:lvl2pPr>
            <a:lvl3pPr marL="914400" indent="-228600" algn="l" defTabSz="914400" rtl="0" eaLnBrk="1" latinLnBrk="0" hangingPunct="1">
              <a:spcBef>
                <a:spcPct val="20000"/>
              </a:spcBef>
              <a:buClr>
                <a:schemeClr val="accent1"/>
              </a:buClr>
              <a:buSzPct val="76000"/>
              <a:buFont typeface="Wingdings 2" pitchFamily="18" charset="2"/>
              <a:buChar char=""/>
              <a:defRPr sz="2000" kern="1200">
                <a:solidFill>
                  <a:schemeClr val="tx2"/>
                </a:solidFill>
                <a:latin typeface="+mn-lt"/>
                <a:ea typeface="+mn-ea"/>
                <a:cs typeface="+mn-cs"/>
              </a:defRPr>
            </a:lvl3pPr>
            <a:lvl4pPr marL="1124712" indent="-228600" algn="l" defTabSz="914400" rtl="0" eaLnBrk="1" latinLnBrk="0" hangingPunct="1">
              <a:spcBef>
                <a:spcPct val="20000"/>
              </a:spcBef>
              <a:buClr>
                <a:schemeClr val="accent1"/>
              </a:buClr>
              <a:buSzPct val="76000"/>
              <a:buFont typeface="Wingdings 2" pitchFamily="18" charset="2"/>
              <a:buChar char=""/>
              <a:defRPr sz="1800" kern="1200">
                <a:solidFill>
                  <a:schemeClr val="tx2"/>
                </a:solidFill>
                <a:latin typeface="+mn-lt"/>
                <a:ea typeface="+mn-ea"/>
                <a:cs typeface="+mn-cs"/>
              </a:defRPr>
            </a:lvl4pPr>
            <a:lvl5pPr marL="1325880" indent="-228600" algn="l" defTabSz="914400" rtl="0" eaLnBrk="1" latinLnBrk="0" hangingPunct="1">
              <a:spcBef>
                <a:spcPct val="20000"/>
              </a:spcBef>
              <a:buClr>
                <a:schemeClr val="accent1"/>
              </a:buClr>
              <a:buSzPct val="76000"/>
              <a:buFont typeface="Wingdings 2" pitchFamily="18" charset="2"/>
              <a:buChar char=""/>
              <a:defRPr sz="1600" kern="1200" baseline="0">
                <a:solidFill>
                  <a:schemeClr val="tx2"/>
                </a:solidFill>
                <a:latin typeface="+mn-lt"/>
                <a:ea typeface="+mn-ea"/>
                <a:cs typeface="+mn-cs"/>
              </a:defRPr>
            </a:lvl5pPr>
            <a:lvl6pPr marL="1517904"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6pPr>
            <a:lvl7pPr marL="1719072"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7pPr>
            <a:lvl8pPr marL="1920240"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8pPr>
            <a:lvl9pPr marL="2121408"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9pPr>
          </a:lstStyle>
          <a:p>
            <a:r>
              <a:rPr lang="zh-CN" altLang="en-US" sz="1400" dirty="0"/>
              <a:t>容器格式：不管是音频文件还是视频格式的文件，都是一个多媒体的容器，即</a:t>
            </a:r>
            <a:r>
              <a:rPr lang="en-US" altLang="zh-CN" sz="1400" dirty="0"/>
              <a:t>container</a:t>
            </a:r>
            <a:r>
              <a:rPr lang="zh-CN" altLang="en-US" sz="1400" dirty="0"/>
              <a:t>，比如常见的视频容器格式有</a:t>
            </a:r>
            <a:r>
              <a:rPr lang="en-US" altLang="zh-CN" sz="1400" dirty="0" err="1"/>
              <a:t>avi</a:t>
            </a:r>
            <a:r>
              <a:rPr lang="zh-CN" altLang="en-US" sz="1400" dirty="0"/>
              <a:t>、</a:t>
            </a:r>
            <a:r>
              <a:rPr lang="en-US" altLang="zh-CN" sz="1400" dirty="0"/>
              <a:t>mp4</a:t>
            </a:r>
            <a:r>
              <a:rPr lang="zh-CN" altLang="en-US" sz="1400" dirty="0"/>
              <a:t>、</a:t>
            </a:r>
            <a:r>
              <a:rPr lang="en-US" altLang="zh-CN" sz="1400" dirty="0" err="1"/>
              <a:t>mkv</a:t>
            </a:r>
            <a:r>
              <a:rPr lang="zh-CN" altLang="en-US" sz="1400" dirty="0"/>
              <a:t>、</a:t>
            </a:r>
            <a:r>
              <a:rPr lang="en-US" altLang="zh-CN" sz="1400" dirty="0" err="1"/>
              <a:t>flv</a:t>
            </a:r>
            <a:r>
              <a:rPr lang="zh-CN" altLang="en-US" sz="1400" dirty="0"/>
              <a:t>、</a:t>
            </a:r>
            <a:r>
              <a:rPr lang="en-US" altLang="zh-CN" sz="1400" dirty="0" err="1"/>
              <a:t>rm</a:t>
            </a:r>
            <a:r>
              <a:rPr lang="en-US" altLang="zh-CN" sz="1400" dirty="0"/>
              <a:t>/</a:t>
            </a:r>
            <a:r>
              <a:rPr lang="en-US" altLang="zh-CN" sz="1400" dirty="0" err="1"/>
              <a:t>rmvb</a:t>
            </a:r>
            <a:r>
              <a:rPr lang="zh-CN" altLang="en-US" sz="1400" dirty="0"/>
              <a:t>、</a:t>
            </a:r>
            <a:r>
              <a:rPr lang="en-US" altLang="zh-CN" sz="1400" dirty="0" err="1"/>
              <a:t>mov</a:t>
            </a:r>
            <a:r>
              <a:rPr lang="zh-CN" altLang="en-US" sz="1400" dirty="0"/>
              <a:t>、</a:t>
            </a:r>
            <a:r>
              <a:rPr lang="en-US" altLang="zh-CN" sz="1400" dirty="0" err="1"/>
              <a:t>ts</a:t>
            </a:r>
            <a:r>
              <a:rPr lang="zh-CN" altLang="en-US" sz="1400" dirty="0"/>
              <a:t>、</a:t>
            </a:r>
            <a:r>
              <a:rPr lang="en-US" altLang="zh-CN" sz="1400" dirty="0" err="1"/>
              <a:t>vob</a:t>
            </a:r>
            <a:r>
              <a:rPr lang="zh-CN" altLang="en-US" sz="1400" dirty="0"/>
              <a:t>、</a:t>
            </a:r>
            <a:r>
              <a:rPr lang="en-US" altLang="zh-CN" sz="1400" dirty="0" err="1"/>
              <a:t>dat</a:t>
            </a:r>
            <a:r>
              <a:rPr lang="zh-CN" altLang="en-US" sz="1400" dirty="0"/>
              <a:t>，音频容器格式有</a:t>
            </a:r>
            <a:r>
              <a:rPr lang="en-US" altLang="zh-CN" sz="1400" dirty="0"/>
              <a:t>MP3</a:t>
            </a:r>
            <a:r>
              <a:rPr lang="zh-CN" altLang="en-US" sz="1400" dirty="0"/>
              <a:t>、</a:t>
            </a:r>
            <a:r>
              <a:rPr lang="en-US" altLang="zh-CN" sz="1400" dirty="0"/>
              <a:t>WAV</a:t>
            </a:r>
            <a:r>
              <a:rPr lang="zh-CN" altLang="en-US" sz="1400" dirty="0"/>
              <a:t>、</a:t>
            </a:r>
            <a:r>
              <a:rPr lang="en-US" altLang="zh-CN" sz="1400" dirty="0"/>
              <a:t>AAC</a:t>
            </a:r>
            <a:r>
              <a:rPr lang="zh-CN" altLang="en-US" sz="1400" dirty="0"/>
              <a:t>、</a:t>
            </a:r>
            <a:r>
              <a:rPr lang="en-US" altLang="zh-CN" sz="1400" dirty="0"/>
              <a:t>APE</a:t>
            </a:r>
            <a:r>
              <a:rPr lang="zh-CN" altLang="en-US" sz="1400" dirty="0"/>
              <a:t>，</a:t>
            </a:r>
            <a:r>
              <a:rPr lang="en-US" altLang="zh-CN" sz="1400" dirty="0"/>
              <a:t>FLAC</a:t>
            </a:r>
            <a:r>
              <a:rPr lang="zh-CN" altLang="en-US" sz="1400" dirty="0"/>
              <a:t>等等，它容纳了视频、音频、字幕（</a:t>
            </a:r>
            <a:r>
              <a:rPr lang="en-US" altLang="zh-CN" sz="1400" dirty="0"/>
              <a:t>subtitle</a:t>
            </a:r>
            <a:r>
              <a:rPr lang="zh-CN" altLang="en-US" sz="1400" dirty="0"/>
              <a:t>）等一个或多个基本流数据，有的甚至一个容器中存放有多个视频、音频以及字幕</a:t>
            </a:r>
            <a:r>
              <a:rPr lang="zh-CN" altLang="en-US" sz="1400" dirty="0" smtClean="0"/>
              <a:t>。</a:t>
            </a:r>
            <a:endParaRPr lang="en-US" altLang="zh-CN" sz="1400" dirty="0" smtClean="0"/>
          </a:p>
          <a:p>
            <a:r>
              <a:rPr lang="zh-CN" altLang="en-US" sz="1400" dirty="0"/>
              <a:t>压缩格式：对视频、音频数据的基本流进行的压缩方式就是音视频的压缩格式。常见的视频压缩格式如</a:t>
            </a:r>
            <a:r>
              <a:rPr lang="en-US" altLang="zh-CN" sz="1400" dirty="0"/>
              <a:t>mpeg2</a:t>
            </a:r>
            <a:r>
              <a:rPr lang="zh-CN" altLang="en-US" sz="1400" dirty="0"/>
              <a:t>、</a:t>
            </a:r>
            <a:r>
              <a:rPr lang="en-US" altLang="zh-CN" sz="1400" dirty="0"/>
              <a:t>mpeg4</a:t>
            </a:r>
            <a:r>
              <a:rPr lang="zh-CN" altLang="en-US" sz="1400" dirty="0"/>
              <a:t>、</a:t>
            </a:r>
            <a:r>
              <a:rPr lang="en-US" altLang="zh-CN" sz="1400" dirty="0"/>
              <a:t>H264</a:t>
            </a:r>
            <a:r>
              <a:rPr lang="zh-CN" altLang="en-US" sz="1400" dirty="0"/>
              <a:t>、</a:t>
            </a:r>
            <a:r>
              <a:rPr lang="en-US" altLang="zh-CN" sz="1400" dirty="0"/>
              <a:t>VC1</a:t>
            </a:r>
            <a:r>
              <a:rPr lang="zh-CN" altLang="en-US" sz="1400" dirty="0" smtClean="0"/>
              <a:t>、</a:t>
            </a:r>
            <a:r>
              <a:rPr lang="en-US" altLang="zh-CN" sz="1400" dirty="0" err="1" smtClean="0"/>
              <a:t>rm</a:t>
            </a:r>
            <a:r>
              <a:rPr lang="en-US" altLang="zh-CN" sz="1400" dirty="0" smtClean="0"/>
              <a:t>/</a:t>
            </a:r>
            <a:r>
              <a:rPr lang="en-US" altLang="zh-CN" sz="1400" dirty="0" err="1"/>
              <a:t>r</a:t>
            </a:r>
            <a:r>
              <a:rPr lang="en-US" altLang="zh-CN" sz="1400" dirty="0" err="1" smtClean="0"/>
              <a:t>mvb</a:t>
            </a:r>
            <a:r>
              <a:rPr lang="zh-CN" altLang="en-US" sz="1400" dirty="0"/>
              <a:t>，常见音频压缩格式如</a:t>
            </a:r>
            <a:r>
              <a:rPr lang="en-US" altLang="zh-CN" sz="1400" dirty="0"/>
              <a:t>MPA</a:t>
            </a:r>
            <a:r>
              <a:rPr lang="zh-CN" altLang="en-US" sz="1400" dirty="0"/>
              <a:t>、</a:t>
            </a:r>
            <a:r>
              <a:rPr lang="en-US" altLang="zh-CN" sz="1400" dirty="0"/>
              <a:t>AAC</a:t>
            </a:r>
            <a:r>
              <a:rPr lang="zh-CN" altLang="en-US" sz="1400" dirty="0"/>
              <a:t>、</a:t>
            </a:r>
            <a:r>
              <a:rPr lang="en-US" altLang="zh-CN" sz="1400" dirty="0"/>
              <a:t>AC3</a:t>
            </a:r>
            <a:r>
              <a:rPr lang="zh-CN" altLang="en-US" sz="1400" dirty="0"/>
              <a:t>、</a:t>
            </a:r>
            <a:r>
              <a:rPr lang="en-US" altLang="zh-CN" sz="1400" dirty="0"/>
              <a:t>DTS</a:t>
            </a:r>
            <a:r>
              <a:rPr lang="zh-CN" altLang="en-US" sz="1400" dirty="0"/>
              <a:t>。注意这里的部分名字和上面的一样，但意义不同，上面是封装格式，这里是压缩格式。为什么要压缩呢？因为不压缩的话，要存储图像或声音就需要非常多的空间，比如</a:t>
            </a:r>
            <a:r>
              <a:rPr lang="en-US" altLang="zh-CN" sz="1400" dirty="0"/>
              <a:t>mpeg2</a:t>
            </a:r>
            <a:r>
              <a:rPr lang="zh-CN" altLang="en-US" sz="1400" dirty="0"/>
              <a:t>压缩比能达到</a:t>
            </a:r>
            <a:r>
              <a:rPr lang="en-US" altLang="zh-CN" sz="1400" dirty="0"/>
              <a:t>25:1</a:t>
            </a:r>
            <a:r>
              <a:rPr lang="zh-CN" altLang="en-US" sz="1400" dirty="0"/>
              <a:t>左右，而</a:t>
            </a:r>
            <a:r>
              <a:rPr lang="en-US" altLang="zh-CN" sz="1400" dirty="0"/>
              <a:t>H264</a:t>
            </a:r>
            <a:r>
              <a:rPr lang="zh-CN" altLang="en-US" sz="1400" dirty="0"/>
              <a:t>甚至能达到</a:t>
            </a:r>
            <a:r>
              <a:rPr lang="en-US" altLang="zh-CN" sz="1400" dirty="0"/>
              <a:t>102:1</a:t>
            </a:r>
            <a:r>
              <a:rPr lang="zh-CN" altLang="en-US" sz="1400" dirty="0"/>
              <a:t>的惊人程度</a:t>
            </a:r>
            <a:r>
              <a:rPr lang="zh-CN" altLang="en-US" sz="1400" dirty="0" smtClean="0"/>
              <a:t>！</a:t>
            </a:r>
            <a:endParaRPr lang="en-US" altLang="zh-CN" sz="1400" dirty="0" smtClean="0"/>
          </a:p>
          <a:p>
            <a:r>
              <a:rPr lang="en-US" altLang="zh-CN" sz="1400" dirty="0"/>
              <a:t>ES</a:t>
            </a:r>
            <a:r>
              <a:rPr lang="zh-CN" altLang="en-US" sz="1400" dirty="0"/>
              <a:t>：也就是</a:t>
            </a:r>
            <a:r>
              <a:rPr lang="en-US" altLang="zh-CN" sz="1400" dirty="0" smtClean="0"/>
              <a:t>Elementary Stream</a:t>
            </a:r>
            <a:r>
              <a:rPr lang="zh-CN" altLang="en-US" sz="1400" dirty="0"/>
              <a:t>，也称为基本流、组件流等称呼，就是单独的一路视频、一条音频、一个</a:t>
            </a:r>
            <a:r>
              <a:rPr lang="en-US" altLang="zh-CN" sz="1400" dirty="0"/>
              <a:t>subtitle</a:t>
            </a:r>
            <a:r>
              <a:rPr lang="zh-CN" altLang="en-US" sz="1400" dirty="0"/>
              <a:t>字幕或者单个的附加数据。显然常见的多媒体文件一个都有一个视频</a:t>
            </a:r>
            <a:r>
              <a:rPr lang="en-US" altLang="zh-CN" sz="1400" dirty="0"/>
              <a:t>ES</a:t>
            </a:r>
            <a:r>
              <a:rPr lang="zh-CN" altLang="en-US" sz="1400" dirty="0"/>
              <a:t>、音频</a:t>
            </a:r>
            <a:r>
              <a:rPr lang="en-US" altLang="zh-CN" sz="1400" dirty="0"/>
              <a:t>ES</a:t>
            </a:r>
            <a:r>
              <a:rPr lang="zh-CN" altLang="en-US" sz="1400" dirty="0"/>
              <a:t>，有的也含有多</a:t>
            </a:r>
            <a:r>
              <a:rPr lang="zh-CN" altLang="en-US" sz="1400" dirty="0" smtClean="0"/>
              <a:t>个</a:t>
            </a:r>
            <a:r>
              <a:rPr lang="en-US" altLang="zh-CN" sz="1400" dirty="0" smtClean="0"/>
              <a:t>video ES</a:t>
            </a:r>
            <a:r>
              <a:rPr lang="zh-CN" altLang="en-US" sz="1400" dirty="0" smtClean="0"/>
              <a:t>和</a:t>
            </a:r>
            <a:r>
              <a:rPr lang="en-US" altLang="zh-CN" sz="1400" dirty="0" smtClean="0"/>
              <a:t>audio ES</a:t>
            </a:r>
            <a:r>
              <a:rPr lang="zh-CN" altLang="en-US" sz="1400" dirty="0"/>
              <a:t>以及</a:t>
            </a:r>
            <a:r>
              <a:rPr lang="en-US" altLang="zh-CN" sz="1400" dirty="0" smtClean="0"/>
              <a:t>subtitle ES</a:t>
            </a:r>
            <a:r>
              <a:rPr lang="zh-CN" altLang="en-US" sz="1400" dirty="0"/>
              <a:t>。比如蓝光原版的</a:t>
            </a:r>
            <a:r>
              <a:rPr lang="en-US" altLang="zh-CN" sz="1400" dirty="0"/>
              <a:t>TS</a:t>
            </a:r>
            <a:r>
              <a:rPr lang="zh-CN" altLang="en-US" sz="1400" dirty="0"/>
              <a:t>一般都含有多个音轨</a:t>
            </a:r>
            <a:r>
              <a:rPr lang="en-US" altLang="zh-CN" sz="1400" dirty="0"/>
              <a:t>ES</a:t>
            </a:r>
            <a:r>
              <a:rPr lang="zh-CN" altLang="en-US" sz="1400" dirty="0"/>
              <a:t>和字幕</a:t>
            </a:r>
            <a:r>
              <a:rPr lang="en-US" altLang="zh-CN" sz="1400" dirty="0"/>
              <a:t>ES</a:t>
            </a:r>
            <a:r>
              <a:rPr lang="zh-CN" altLang="en-US" sz="1400" dirty="0"/>
              <a:t>，但不是所有有字幕都有字幕</a:t>
            </a:r>
            <a:r>
              <a:rPr lang="en-US" altLang="zh-CN" sz="1400" dirty="0"/>
              <a:t>ES</a:t>
            </a:r>
            <a:r>
              <a:rPr lang="zh-CN" altLang="en-US" sz="1400" dirty="0"/>
              <a:t>，可能字幕已经内嵌进视频，这样的字幕其实成了视频的一部分。</a:t>
            </a:r>
          </a:p>
          <a:p>
            <a:endParaRPr lang="zh-CN" altLang="en-US" sz="1400" dirty="0"/>
          </a:p>
        </p:txBody>
      </p:sp>
    </p:spTree>
    <p:extLst>
      <p:ext uri="{BB962C8B-B14F-4D97-AF65-F5344CB8AC3E}">
        <p14:creationId xmlns:p14="http://schemas.microsoft.com/office/powerpoint/2010/main" val="1633500353"/>
      </p:ext>
    </p:extLst>
  </p:cSld>
  <p:clrMapOvr>
    <a:masterClrMapping/>
  </p:clrMapOvr>
  <p:transition spd="slow">
    <p:pull/>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75656" y="332656"/>
            <a:ext cx="6736712" cy="854968"/>
          </a:xfrm>
        </p:spPr>
        <p:txBody>
          <a:bodyPr/>
          <a:lstStyle/>
          <a:p>
            <a:r>
              <a:rPr lang="en-US" altLang="zh-CN" dirty="0"/>
              <a:t>Audio/video codec</a:t>
            </a:r>
            <a:endParaRPr lang="zh-CN" altLang="en-US" dirty="0"/>
          </a:p>
        </p:txBody>
      </p:sp>
      <p:sp>
        <p:nvSpPr>
          <p:cNvPr id="3" name="日期占位符 2"/>
          <p:cNvSpPr>
            <a:spLocks noGrp="1"/>
          </p:cNvSpPr>
          <p:nvPr>
            <p:ph type="dt" sz="half" idx="10"/>
          </p:nvPr>
        </p:nvSpPr>
        <p:spPr/>
        <p:txBody>
          <a:bodyPr/>
          <a:lstStyle/>
          <a:p>
            <a:fld id="{E3127EC2-47FB-48A1-8644-C8A81DDAA119}" type="datetime4">
              <a:rPr lang="en-US" smtClean="0"/>
              <a:pPr/>
              <a:t>April 22, 2015</a:t>
            </a:fld>
            <a:endParaRPr lang="en-US"/>
          </a:p>
        </p:txBody>
      </p:sp>
      <p:sp>
        <p:nvSpPr>
          <p:cNvPr id="4" name="页脚占位符 3"/>
          <p:cNvSpPr>
            <a:spLocks noGrp="1"/>
          </p:cNvSpPr>
          <p:nvPr>
            <p:ph type="ftr" sz="quarter" idx="11"/>
          </p:nvPr>
        </p:nvSpPr>
        <p:spPr/>
        <p:txBody>
          <a:bodyPr/>
          <a:lstStyle/>
          <a:p>
            <a:endParaRPr lang="en-US" dirty="0"/>
          </a:p>
        </p:txBody>
      </p:sp>
      <p:sp>
        <p:nvSpPr>
          <p:cNvPr id="5" name="灯片编号占位符 4"/>
          <p:cNvSpPr>
            <a:spLocks noGrp="1"/>
          </p:cNvSpPr>
          <p:nvPr>
            <p:ph type="sldNum" sz="quarter" idx="12"/>
          </p:nvPr>
        </p:nvSpPr>
        <p:spPr/>
        <p:txBody>
          <a:bodyPr/>
          <a:lstStyle/>
          <a:p>
            <a:fld id="{8B37D5FE-740C-46F5-801A-FA5477D9711F}" type="slidenum">
              <a:rPr lang="en-US" smtClean="0"/>
              <a:pPr/>
              <a:t>48</a:t>
            </a:fld>
            <a:endParaRPr lang="en-US"/>
          </a:p>
        </p:txBody>
      </p:sp>
      <p:sp>
        <p:nvSpPr>
          <p:cNvPr id="7" name="标题 1"/>
          <p:cNvSpPr txBox="1">
            <a:spLocks/>
          </p:cNvSpPr>
          <p:nvPr/>
        </p:nvSpPr>
        <p:spPr>
          <a:xfrm>
            <a:off x="1763688" y="1280716"/>
            <a:ext cx="5832648" cy="566936"/>
          </a:xfrm>
          <a:prstGeom prst="rect">
            <a:avLst/>
          </a:prstGeom>
        </p:spPr>
        <p:txBody>
          <a:bodyPr vert="horz" lIns="91440" tIns="45720" rIns="91440" bIns="45720" rtlCol="0" anchor="b">
            <a:no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CN" altLang="en-US" sz="2400" dirty="0">
                <a:solidFill>
                  <a:srgbClr val="FF0000"/>
                </a:solidFill>
              </a:rPr>
              <a:t>播放器</a:t>
            </a:r>
            <a:r>
              <a:rPr lang="zh-CN" altLang="en-US" sz="2400" dirty="0" smtClean="0">
                <a:solidFill>
                  <a:srgbClr val="FF0000"/>
                </a:solidFill>
              </a:rPr>
              <a:t>解码</a:t>
            </a:r>
            <a:endParaRPr lang="zh-CN" altLang="en-US" sz="2400" dirty="0">
              <a:solidFill>
                <a:srgbClr val="FF0000"/>
              </a:solidFill>
            </a:endParaRPr>
          </a:p>
        </p:txBody>
      </p:sp>
      <p:sp>
        <p:nvSpPr>
          <p:cNvPr id="8" name="内容占位符 2"/>
          <p:cNvSpPr txBox="1">
            <a:spLocks/>
          </p:cNvSpPr>
          <p:nvPr/>
        </p:nvSpPr>
        <p:spPr>
          <a:xfrm>
            <a:off x="971600" y="1988840"/>
            <a:ext cx="7272808" cy="3744416"/>
          </a:xfrm>
          <a:prstGeom prst="rect">
            <a:avLst/>
          </a:prstGeom>
        </p:spPr>
        <p:txBody>
          <a:bodyPr/>
          <a:lstStyle>
            <a:lvl1pPr marL="342900" indent="-274320" algn="l" defTabSz="914400" rtl="0" eaLnBrk="1" latinLnBrk="0" hangingPunct="1">
              <a:spcBef>
                <a:spcPct val="20000"/>
              </a:spcBef>
              <a:buClr>
                <a:schemeClr val="accent1"/>
              </a:buClr>
              <a:buSzPct val="76000"/>
              <a:buFont typeface="Wingdings 2" pitchFamily="18" charset="2"/>
              <a:buChar char=""/>
              <a:defRPr sz="2400" kern="1200">
                <a:solidFill>
                  <a:schemeClr val="tx2"/>
                </a:solidFill>
                <a:latin typeface="+mn-lt"/>
                <a:ea typeface="+mn-ea"/>
                <a:cs typeface="+mn-cs"/>
              </a:defRPr>
            </a:lvl1pPr>
            <a:lvl2pPr marL="640080" indent="-274320" algn="l" defTabSz="914400" rtl="0" eaLnBrk="1" latinLnBrk="0" hangingPunct="1">
              <a:spcBef>
                <a:spcPct val="20000"/>
              </a:spcBef>
              <a:buClr>
                <a:schemeClr val="accent1"/>
              </a:buClr>
              <a:buSzPct val="76000"/>
              <a:buFont typeface="Wingdings 2" pitchFamily="18" charset="2"/>
              <a:buChar char=""/>
              <a:defRPr sz="2200" kern="1200">
                <a:solidFill>
                  <a:schemeClr val="tx2"/>
                </a:solidFill>
                <a:latin typeface="+mn-lt"/>
                <a:ea typeface="+mn-ea"/>
                <a:cs typeface="+mn-cs"/>
              </a:defRPr>
            </a:lvl2pPr>
            <a:lvl3pPr marL="914400" indent="-228600" algn="l" defTabSz="914400" rtl="0" eaLnBrk="1" latinLnBrk="0" hangingPunct="1">
              <a:spcBef>
                <a:spcPct val="20000"/>
              </a:spcBef>
              <a:buClr>
                <a:schemeClr val="accent1"/>
              </a:buClr>
              <a:buSzPct val="76000"/>
              <a:buFont typeface="Wingdings 2" pitchFamily="18" charset="2"/>
              <a:buChar char=""/>
              <a:defRPr sz="2000" kern="1200">
                <a:solidFill>
                  <a:schemeClr val="tx2"/>
                </a:solidFill>
                <a:latin typeface="+mn-lt"/>
                <a:ea typeface="+mn-ea"/>
                <a:cs typeface="+mn-cs"/>
              </a:defRPr>
            </a:lvl3pPr>
            <a:lvl4pPr marL="1124712" indent="-228600" algn="l" defTabSz="914400" rtl="0" eaLnBrk="1" latinLnBrk="0" hangingPunct="1">
              <a:spcBef>
                <a:spcPct val="20000"/>
              </a:spcBef>
              <a:buClr>
                <a:schemeClr val="accent1"/>
              </a:buClr>
              <a:buSzPct val="76000"/>
              <a:buFont typeface="Wingdings 2" pitchFamily="18" charset="2"/>
              <a:buChar char=""/>
              <a:defRPr sz="1800" kern="1200">
                <a:solidFill>
                  <a:schemeClr val="tx2"/>
                </a:solidFill>
                <a:latin typeface="+mn-lt"/>
                <a:ea typeface="+mn-ea"/>
                <a:cs typeface="+mn-cs"/>
              </a:defRPr>
            </a:lvl4pPr>
            <a:lvl5pPr marL="1325880" indent="-228600" algn="l" defTabSz="914400" rtl="0" eaLnBrk="1" latinLnBrk="0" hangingPunct="1">
              <a:spcBef>
                <a:spcPct val="20000"/>
              </a:spcBef>
              <a:buClr>
                <a:schemeClr val="accent1"/>
              </a:buClr>
              <a:buSzPct val="76000"/>
              <a:buFont typeface="Wingdings 2" pitchFamily="18" charset="2"/>
              <a:buChar char=""/>
              <a:defRPr sz="1600" kern="1200" baseline="0">
                <a:solidFill>
                  <a:schemeClr val="tx2"/>
                </a:solidFill>
                <a:latin typeface="+mn-lt"/>
                <a:ea typeface="+mn-ea"/>
                <a:cs typeface="+mn-cs"/>
              </a:defRPr>
            </a:lvl5pPr>
            <a:lvl6pPr marL="1517904"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6pPr>
            <a:lvl7pPr marL="1719072"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7pPr>
            <a:lvl8pPr marL="1920240"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8pPr>
            <a:lvl9pPr marL="2121408"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9pPr>
          </a:lstStyle>
          <a:p>
            <a:r>
              <a:rPr lang="en-US" altLang="zh-CN" sz="1400" dirty="0" err="1"/>
              <a:t>Demux</a:t>
            </a:r>
            <a:r>
              <a:rPr lang="zh-CN" altLang="en-US" sz="1400" dirty="0"/>
              <a:t>：在播放时，需要把这些视音频以及字幕等基本流分离出来，这个过程就叫</a:t>
            </a:r>
            <a:r>
              <a:rPr lang="en-US" altLang="zh-CN" sz="1400" dirty="0" err="1"/>
              <a:t>Demux</a:t>
            </a:r>
            <a:r>
              <a:rPr lang="zh-CN" altLang="en-US" sz="1400" dirty="0"/>
              <a:t>，或者解封装，也称为解复用。分离出来的各个基本流（</a:t>
            </a:r>
            <a:r>
              <a:rPr lang="en-US" altLang="zh-CN" sz="1400" dirty="0"/>
              <a:t>ES</a:t>
            </a:r>
            <a:r>
              <a:rPr lang="zh-CN" altLang="en-US" sz="1400" dirty="0"/>
              <a:t>）分别送给视频解码器、音频解码器等解码后才能得到图像声音。</a:t>
            </a:r>
            <a:r>
              <a:rPr lang="en-US" altLang="zh-CN" sz="1400" dirty="0" err="1"/>
              <a:t>Demux</a:t>
            </a:r>
            <a:r>
              <a:rPr lang="zh-CN" altLang="en-US" sz="1400" dirty="0"/>
              <a:t>过程如下图（</a:t>
            </a:r>
            <a:r>
              <a:rPr lang="en-US" altLang="zh-CN" sz="1400" dirty="0"/>
              <a:t>subtitle</a:t>
            </a:r>
            <a:r>
              <a:rPr lang="zh-CN" altLang="en-US" sz="1400" dirty="0"/>
              <a:t>也可能需要解码</a:t>
            </a:r>
            <a:r>
              <a:rPr lang="zh-CN" altLang="en-US" sz="1400" dirty="0" smtClean="0"/>
              <a:t>）</a:t>
            </a:r>
            <a:endParaRPr lang="en-US" altLang="zh-CN" sz="1400" dirty="0" smtClean="0"/>
          </a:p>
          <a:p>
            <a:r>
              <a:rPr lang="en-US" altLang="zh-CN" sz="1400" dirty="0" err="1"/>
              <a:t>Remux</a:t>
            </a:r>
            <a:r>
              <a:rPr lang="zh-CN" altLang="en-US" sz="1400" dirty="0"/>
              <a:t>：当然</a:t>
            </a:r>
            <a:r>
              <a:rPr lang="en-US" altLang="zh-CN" sz="1400" dirty="0" err="1"/>
              <a:t>Demux</a:t>
            </a:r>
            <a:r>
              <a:rPr lang="zh-CN" altLang="en-US" sz="1400" dirty="0"/>
              <a:t>反过来把基本的音频、视频、字幕等组合成一个完整的多媒体就是</a:t>
            </a:r>
            <a:r>
              <a:rPr lang="en-US" altLang="zh-CN" sz="1400" dirty="0" err="1"/>
              <a:t>Remux</a:t>
            </a:r>
            <a:r>
              <a:rPr lang="zh-CN" altLang="en-US" sz="1400" dirty="0"/>
              <a:t>或者封装，也称为复用。比如很多电影网站的音视频压制的人就需要先做</a:t>
            </a:r>
            <a:r>
              <a:rPr lang="en-US" altLang="zh-CN" sz="1400" dirty="0" err="1"/>
              <a:t>Demux</a:t>
            </a:r>
            <a:r>
              <a:rPr lang="zh-CN" altLang="en-US" sz="1400" dirty="0"/>
              <a:t>，分离成</a:t>
            </a:r>
            <a:r>
              <a:rPr lang="en-US" altLang="zh-CN" sz="1400" dirty="0"/>
              <a:t>ES</a:t>
            </a:r>
            <a:r>
              <a:rPr lang="zh-CN" altLang="en-US" sz="1400" dirty="0"/>
              <a:t>，在加入必要的中文字幕和音轨后、重新封装。所有的转码工具也都必须有</a:t>
            </a:r>
            <a:r>
              <a:rPr lang="en-US" altLang="zh-CN" sz="1400" dirty="0" err="1"/>
              <a:t>Remux</a:t>
            </a:r>
            <a:r>
              <a:rPr lang="zh-CN" altLang="en-US" sz="1400" dirty="0"/>
              <a:t>和重新</a:t>
            </a:r>
            <a:r>
              <a:rPr lang="en-US" altLang="zh-CN" sz="1400" dirty="0" err="1"/>
              <a:t>Demux</a:t>
            </a:r>
            <a:r>
              <a:rPr lang="zh-CN" altLang="en-US" sz="1400" dirty="0"/>
              <a:t>的过程。复用与解复用的概念对于熟悉</a:t>
            </a:r>
            <a:r>
              <a:rPr lang="en-US" altLang="zh-CN" sz="1400" dirty="0"/>
              <a:t>DVB</a:t>
            </a:r>
            <a:r>
              <a:rPr lang="zh-CN" altLang="en-US" sz="1400" dirty="0"/>
              <a:t>行业的读者来说应该比较清楚。</a:t>
            </a:r>
          </a:p>
          <a:p>
            <a:r>
              <a:rPr lang="en-US" altLang="zh-CN" sz="1400" dirty="0"/>
              <a:t>PTS</a:t>
            </a:r>
            <a:r>
              <a:rPr lang="zh-CN" altLang="en-US" sz="1400" dirty="0"/>
              <a:t>：也就是显示时间戳，指图像或者声音在解码后应该显示或者发声的时间点。音视频不是一解码出来就播出来，否则就乱了，性能好的解码器播放的快，差的播放的慢，并且视频和音频也对不上号。所有这些都是靠</a:t>
            </a:r>
            <a:r>
              <a:rPr lang="en-US" altLang="zh-CN" sz="1400" dirty="0"/>
              <a:t>PTS</a:t>
            </a:r>
            <a:r>
              <a:rPr lang="zh-CN" altLang="en-US" sz="1400" dirty="0"/>
              <a:t>来同步的。至于</a:t>
            </a:r>
            <a:r>
              <a:rPr lang="en-US" altLang="zh-CN" sz="1400" dirty="0"/>
              <a:t>DTS</a:t>
            </a:r>
            <a:r>
              <a:rPr lang="zh-CN" altLang="en-US" sz="1400" dirty="0"/>
              <a:t>解码时间戳在现在相对以前较大解码内存缓冲下，显得不那么重要了。</a:t>
            </a:r>
          </a:p>
          <a:p>
            <a:pPr marL="68580" indent="0">
              <a:buNone/>
            </a:pPr>
            <a:endParaRPr lang="zh-CN" altLang="en-US" sz="1400" dirty="0"/>
          </a:p>
        </p:txBody>
      </p:sp>
    </p:spTree>
    <p:extLst>
      <p:ext uri="{BB962C8B-B14F-4D97-AF65-F5344CB8AC3E}">
        <p14:creationId xmlns:p14="http://schemas.microsoft.com/office/powerpoint/2010/main" val="2313119743"/>
      </p:ext>
    </p:extLst>
  </p:cSld>
  <p:clrMapOvr>
    <a:masterClrMapping/>
  </p:clrMapOvr>
  <p:transition spd="slow">
    <p:pull/>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75656" y="332656"/>
            <a:ext cx="6736712" cy="854968"/>
          </a:xfrm>
        </p:spPr>
        <p:txBody>
          <a:bodyPr/>
          <a:lstStyle/>
          <a:p>
            <a:r>
              <a:rPr lang="en-US" altLang="zh-CN" dirty="0"/>
              <a:t>Audio/video codec</a:t>
            </a:r>
            <a:endParaRPr lang="zh-CN" altLang="en-US" dirty="0"/>
          </a:p>
        </p:txBody>
      </p:sp>
      <p:sp>
        <p:nvSpPr>
          <p:cNvPr id="3" name="日期占位符 2"/>
          <p:cNvSpPr>
            <a:spLocks noGrp="1"/>
          </p:cNvSpPr>
          <p:nvPr>
            <p:ph type="dt" sz="half" idx="10"/>
          </p:nvPr>
        </p:nvSpPr>
        <p:spPr/>
        <p:txBody>
          <a:bodyPr/>
          <a:lstStyle/>
          <a:p>
            <a:fld id="{E3127EC2-47FB-48A1-8644-C8A81DDAA119}" type="datetime4">
              <a:rPr lang="en-US" smtClean="0"/>
              <a:pPr/>
              <a:t>April 22, 2015</a:t>
            </a:fld>
            <a:endParaRPr lang="en-US"/>
          </a:p>
        </p:txBody>
      </p:sp>
      <p:sp>
        <p:nvSpPr>
          <p:cNvPr id="4" name="页脚占位符 3"/>
          <p:cNvSpPr>
            <a:spLocks noGrp="1"/>
          </p:cNvSpPr>
          <p:nvPr>
            <p:ph type="ftr" sz="quarter" idx="11"/>
          </p:nvPr>
        </p:nvSpPr>
        <p:spPr/>
        <p:txBody>
          <a:bodyPr/>
          <a:lstStyle/>
          <a:p>
            <a:endParaRPr lang="en-US" dirty="0"/>
          </a:p>
        </p:txBody>
      </p:sp>
      <p:sp>
        <p:nvSpPr>
          <p:cNvPr id="5" name="灯片编号占位符 4"/>
          <p:cNvSpPr>
            <a:spLocks noGrp="1"/>
          </p:cNvSpPr>
          <p:nvPr>
            <p:ph type="sldNum" sz="quarter" idx="12"/>
          </p:nvPr>
        </p:nvSpPr>
        <p:spPr/>
        <p:txBody>
          <a:bodyPr/>
          <a:lstStyle/>
          <a:p>
            <a:fld id="{8B37D5FE-740C-46F5-801A-FA5477D9711F}" type="slidenum">
              <a:rPr lang="en-US" smtClean="0"/>
              <a:pPr/>
              <a:t>49</a:t>
            </a:fld>
            <a:endParaRPr lang="en-US"/>
          </a:p>
        </p:txBody>
      </p:sp>
      <p:sp>
        <p:nvSpPr>
          <p:cNvPr id="7" name="标题 1"/>
          <p:cNvSpPr txBox="1">
            <a:spLocks/>
          </p:cNvSpPr>
          <p:nvPr/>
        </p:nvSpPr>
        <p:spPr>
          <a:xfrm>
            <a:off x="1763688" y="1280716"/>
            <a:ext cx="5832648" cy="566936"/>
          </a:xfrm>
          <a:prstGeom prst="rect">
            <a:avLst/>
          </a:prstGeom>
        </p:spPr>
        <p:txBody>
          <a:bodyPr vert="horz" lIns="91440" tIns="45720" rIns="91440" bIns="45720" rtlCol="0" anchor="b">
            <a:no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CN" altLang="en-US" sz="2400" dirty="0" smtClean="0">
                <a:solidFill>
                  <a:srgbClr val="FF0000"/>
                </a:solidFill>
              </a:rPr>
              <a:t>封装格式 </a:t>
            </a:r>
            <a:r>
              <a:rPr lang="en-US" altLang="zh-CN" sz="2400" dirty="0" err="1" smtClean="0">
                <a:solidFill>
                  <a:srgbClr val="FF0000"/>
                </a:solidFill>
              </a:rPr>
              <a:t>flv</a:t>
            </a:r>
            <a:endParaRPr lang="zh-CN" altLang="en-US" sz="2400" dirty="0">
              <a:solidFill>
                <a:srgbClr val="FF0000"/>
              </a:solidFill>
            </a:endParaRPr>
          </a:p>
        </p:txBody>
      </p:sp>
      <p:sp>
        <p:nvSpPr>
          <p:cNvPr id="8" name="内容占位符 2"/>
          <p:cNvSpPr txBox="1">
            <a:spLocks/>
          </p:cNvSpPr>
          <p:nvPr/>
        </p:nvSpPr>
        <p:spPr>
          <a:xfrm>
            <a:off x="971600" y="1988840"/>
            <a:ext cx="7056784" cy="3744416"/>
          </a:xfrm>
          <a:prstGeom prst="rect">
            <a:avLst/>
          </a:prstGeom>
        </p:spPr>
        <p:txBody>
          <a:bodyPr/>
          <a:lstStyle>
            <a:lvl1pPr marL="342900" indent="-274320" algn="l" defTabSz="914400" rtl="0" eaLnBrk="1" latinLnBrk="0" hangingPunct="1">
              <a:spcBef>
                <a:spcPct val="20000"/>
              </a:spcBef>
              <a:buClr>
                <a:schemeClr val="accent1"/>
              </a:buClr>
              <a:buSzPct val="76000"/>
              <a:buFont typeface="Wingdings 2" pitchFamily="18" charset="2"/>
              <a:buChar char=""/>
              <a:defRPr sz="2400" kern="1200">
                <a:solidFill>
                  <a:schemeClr val="tx2"/>
                </a:solidFill>
                <a:latin typeface="+mn-lt"/>
                <a:ea typeface="+mn-ea"/>
                <a:cs typeface="+mn-cs"/>
              </a:defRPr>
            </a:lvl1pPr>
            <a:lvl2pPr marL="640080" indent="-274320" algn="l" defTabSz="914400" rtl="0" eaLnBrk="1" latinLnBrk="0" hangingPunct="1">
              <a:spcBef>
                <a:spcPct val="20000"/>
              </a:spcBef>
              <a:buClr>
                <a:schemeClr val="accent1"/>
              </a:buClr>
              <a:buSzPct val="76000"/>
              <a:buFont typeface="Wingdings 2" pitchFamily="18" charset="2"/>
              <a:buChar char=""/>
              <a:defRPr sz="2200" kern="1200">
                <a:solidFill>
                  <a:schemeClr val="tx2"/>
                </a:solidFill>
                <a:latin typeface="+mn-lt"/>
                <a:ea typeface="+mn-ea"/>
                <a:cs typeface="+mn-cs"/>
              </a:defRPr>
            </a:lvl2pPr>
            <a:lvl3pPr marL="914400" indent="-228600" algn="l" defTabSz="914400" rtl="0" eaLnBrk="1" latinLnBrk="0" hangingPunct="1">
              <a:spcBef>
                <a:spcPct val="20000"/>
              </a:spcBef>
              <a:buClr>
                <a:schemeClr val="accent1"/>
              </a:buClr>
              <a:buSzPct val="76000"/>
              <a:buFont typeface="Wingdings 2" pitchFamily="18" charset="2"/>
              <a:buChar char=""/>
              <a:defRPr sz="2000" kern="1200">
                <a:solidFill>
                  <a:schemeClr val="tx2"/>
                </a:solidFill>
                <a:latin typeface="+mn-lt"/>
                <a:ea typeface="+mn-ea"/>
                <a:cs typeface="+mn-cs"/>
              </a:defRPr>
            </a:lvl3pPr>
            <a:lvl4pPr marL="1124712" indent="-228600" algn="l" defTabSz="914400" rtl="0" eaLnBrk="1" latinLnBrk="0" hangingPunct="1">
              <a:spcBef>
                <a:spcPct val="20000"/>
              </a:spcBef>
              <a:buClr>
                <a:schemeClr val="accent1"/>
              </a:buClr>
              <a:buSzPct val="76000"/>
              <a:buFont typeface="Wingdings 2" pitchFamily="18" charset="2"/>
              <a:buChar char=""/>
              <a:defRPr sz="1800" kern="1200">
                <a:solidFill>
                  <a:schemeClr val="tx2"/>
                </a:solidFill>
                <a:latin typeface="+mn-lt"/>
                <a:ea typeface="+mn-ea"/>
                <a:cs typeface="+mn-cs"/>
              </a:defRPr>
            </a:lvl4pPr>
            <a:lvl5pPr marL="1325880" indent="-228600" algn="l" defTabSz="914400" rtl="0" eaLnBrk="1" latinLnBrk="0" hangingPunct="1">
              <a:spcBef>
                <a:spcPct val="20000"/>
              </a:spcBef>
              <a:buClr>
                <a:schemeClr val="accent1"/>
              </a:buClr>
              <a:buSzPct val="76000"/>
              <a:buFont typeface="Wingdings 2" pitchFamily="18" charset="2"/>
              <a:buChar char=""/>
              <a:defRPr sz="1600" kern="1200" baseline="0">
                <a:solidFill>
                  <a:schemeClr val="tx2"/>
                </a:solidFill>
                <a:latin typeface="+mn-lt"/>
                <a:ea typeface="+mn-ea"/>
                <a:cs typeface="+mn-cs"/>
              </a:defRPr>
            </a:lvl5pPr>
            <a:lvl6pPr marL="1517904"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6pPr>
            <a:lvl7pPr marL="1719072"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7pPr>
            <a:lvl8pPr marL="1920240"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8pPr>
            <a:lvl9pPr marL="2121408"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9pPr>
          </a:lstStyle>
          <a:p>
            <a:r>
              <a:rPr lang="en-US" altLang="zh-CN" sz="1400" dirty="0"/>
              <a:t>File extension FLV is most commonly associated with Flash compatible video files, which are often used to display streaming media on sites such as YouTube. Though the format refers to Adobe, formerly Macromedia - Flash, the FLV container is an </a:t>
            </a:r>
            <a:r>
              <a:rPr lang="en-US" altLang="zh-CN" sz="1400" dirty="0">
                <a:solidFill>
                  <a:srgbClr val="FF0000"/>
                </a:solidFill>
              </a:rPr>
              <a:t>open</a:t>
            </a:r>
            <a:r>
              <a:rPr lang="en-US" altLang="zh-CN" sz="1400" dirty="0"/>
              <a:t> format and so videos can be exported by other multimedia applications using Adobe's FLV codec.</a:t>
            </a:r>
          </a:p>
          <a:p>
            <a:r>
              <a:rPr lang="en-US" altLang="zh-CN" sz="1400" dirty="0"/>
              <a:t>FLV files were originally developed and supported by Macromedia, though details of the format are available for other developers to use, hence its widespread use on video streaming websites. FLV files contain </a:t>
            </a:r>
            <a:r>
              <a:rPr lang="en-US" altLang="zh-CN" sz="1400" dirty="0">
                <a:solidFill>
                  <a:srgbClr val="FF0000"/>
                </a:solidFill>
              </a:rPr>
              <a:t>video and audio streams</a:t>
            </a:r>
            <a:r>
              <a:rPr lang="en-US" altLang="zh-CN" sz="1400" dirty="0"/>
              <a:t> as well as </a:t>
            </a:r>
            <a:r>
              <a:rPr lang="en-US" altLang="zh-CN" sz="1400" dirty="0">
                <a:solidFill>
                  <a:srgbClr val="FF0000"/>
                </a:solidFill>
              </a:rPr>
              <a:t>metadata</a:t>
            </a:r>
            <a:r>
              <a:rPr lang="en-US" altLang="zh-CN" sz="1400" dirty="0"/>
              <a:t>. This is used to store properties of the file, such as its intended dimensions, frame rate, duration and data rates, which are often used by applications to ensure the video is displayed correctly. FLV files can also be used to embed video within Shockwave Flash (SWF) files with the use of Adobe's </a:t>
            </a:r>
            <a:r>
              <a:rPr lang="en-US" altLang="zh-CN" sz="1400" dirty="0" err="1"/>
              <a:t>ActionScript</a:t>
            </a:r>
            <a:r>
              <a:rPr lang="en-US" altLang="zh-CN" sz="1400" dirty="0"/>
              <a:t> language.</a:t>
            </a:r>
          </a:p>
        </p:txBody>
      </p:sp>
    </p:spTree>
    <p:extLst>
      <p:ext uri="{BB962C8B-B14F-4D97-AF65-F5344CB8AC3E}">
        <p14:creationId xmlns:p14="http://schemas.microsoft.com/office/powerpoint/2010/main" val="2129172422"/>
      </p:ext>
    </p:extLst>
  </p:cSld>
  <p:clrMapOvr>
    <a:masterClrMapping/>
  </p:clrMapOvr>
  <p:transition spd="slow">
    <p:pull/>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75656" y="332656"/>
            <a:ext cx="6736712" cy="854968"/>
          </a:xfrm>
        </p:spPr>
        <p:txBody>
          <a:bodyPr/>
          <a:lstStyle/>
          <a:p>
            <a:r>
              <a:rPr lang="en-US" altLang="zh-CN" dirty="0" smtClean="0"/>
              <a:t>Audio/video codec</a:t>
            </a:r>
            <a:endParaRPr lang="zh-CN" altLang="en-US" dirty="0"/>
          </a:p>
        </p:txBody>
      </p:sp>
      <p:sp>
        <p:nvSpPr>
          <p:cNvPr id="3" name="日期占位符 2"/>
          <p:cNvSpPr>
            <a:spLocks noGrp="1"/>
          </p:cNvSpPr>
          <p:nvPr>
            <p:ph type="dt" sz="half" idx="10"/>
          </p:nvPr>
        </p:nvSpPr>
        <p:spPr/>
        <p:txBody>
          <a:bodyPr/>
          <a:lstStyle/>
          <a:p>
            <a:fld id="{E3127EC2-47FB-48A1-8644-C8A81DDAA119}" type="datetime4">
              <a:rPr lang="en-US" smtClean="0"/>
              <a:pPr/>
              <a:t>April 22, 2015</a:t>
            </a:fld>
            <a:endParaRPr lang="en-US"/>
          </a:p>
        </p:txBody>
      </p:sp>
      <p:sp>
        <p:nvSpPr>
          <p:cNvPr id="4" name="页脚占位符 3"/>
          <p:cNvSpPr>
            <a:spLocks noGrp="1"/>
          </p:cNvSpPr>
          <p:nvPr>
            <p:ph type="ftr" sz="quarter" idx="11"/>
          </p:nvPr>
        </p:nvSpPr>
        <p:spPr/>
        <p:txBody>
          <a:bodyPr/>
          <a:lstStyle/>
          <a:p>
            <a:endParaRPr lang="en-US" dirty="0"/>
          </a:p>
        </p:txBody>
      </p:sp>
      <p:sp>
        <p:nvSpPr>
          <p:cNvPr id="5" name="灯片编号占位符 4"/>
          <p:cNvSpPr>
            <a:spLocks noGrp="1"/>
          </p:cNvSpPr>
          <p:nvPr>
            <p:ph type="sldNum" sz="quarter" idx="12"/>
          </p:nvPr>
        </p:nvSpPr>
        <p:spPr/>
        <p:txBody>
          <a:bodyPr/>
          <a:lstStyle/>
          <a:p>
            <a:fld id="{8B37D5FE-740C-46F5-801A-FA5477D9711F}" type="slidenum">
              <a:rPr lang="en-US" smtClean="0"/>
              <a:pPr/>
              <a:t>5</a:t>
            </a:fld>
            <a:endParaRPr lang="en-US"/>
          </a:p>
        </p:txBody>
      </p:sp>
      <p:sp>
        <p:nvSpPr>
          <p:cNvPr id="7" name="标题 1"/>
          <p:cNvSpPr txBox="1">
            <a:spLocks/>
          </p:cNvSpPr>
          <p:nvPr/>
        </p:nvSpPr>
        <p:spPr>
          <a:xfrm>
            <a:off x="2195736" y="1280716"/>
            <a:ext cx="4320480" cy="566936"/>
          </a:xfrm>
          <a:prstGeom prst="rect">
            <a:avLst/>
          </a:prstGeom>
        </p:spPr>
        <p:txBody>
          <a:bodyPr vert="horz" lIns="91440" tIns="45720" rIns="91440" bIns="45720" rtlCol="0" anchor="b">
            <a:norm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ltLang="zh-CN" sz="2800" dirty="0" smtClean="0">
                <a:solidFill>
                  <a:srgbClr val="FF0000"/>
                </a:solidFill>
              </a:rPr>
              <a:t>What is RGB</a:t>
            </a:r>
            <a:endParaRPr lang="zh-CN" altLang="en-US" sz="2800" dirty="0">
              <a:solidFill>
                <a:srgbClr val="FF0000"/>
              </a:solidFill>
            </a:endParaRPr>
          </a:p>
        </p:txBody>
      </p:sp>
      <p:sp>
        <p:nvSpPr>
          <p:cNvPr id="8" name="矩形 7"/>
          <p:cNvSpPr/>
          <p:nvPr/>
        </p:nvSpPr>
        <p:spPr>
          <a:xfrm>
            <a:off x="827584" y="1916832"/>
            <a:ext cx="7344816" cy="3416320"/>
          </a:xfrm>
          <a:prstGeom prst="rect">
            <a:avLst/>
          </a:prstGeom>
        </p:spPr>
        <p:txBody>
          <a:bodyPr wrap="square">
            <a:spAutoFit/>
          </a:bodyPr>
          <a:lstStyle/>
          <a:p>
            <a:r>
              <a:rPr lang="zh-CN" altLang="en-US" dirty="0"/>
              <a:t>计算机彩色显示器显示色彩的原理与彩色电视机一样，都是采用</a:t>
            </a:r>
            <a:r>
              <a:rPr lang="en-US" altLang="zh-CN" dirty="0" smtClean="0"/>
              <a:t>R</a:t>
            </a:r>
            <a:r>
              <a:rPr lang="zh-CN" altLang="en-US" dirty="0" smtClean="0"/>
              <a:t>（</a:t>
            </a:r>
            <a:r>
              <a:rPr lang="en-US" altLang="zh-CN" dirty="0" smtClean="0"/>
              <a:t>Red</a:t>
            </a:r>
            <a:r>
              <a:rPr lang="zh-CN" altLang="en-US" dirty="0"/>
              <a:t>）、</a:t>
            </a:r>
            <a:r>
              <a:rPr lang="en-US" altLang="zh-CN" dirty="0"/>
              <a:t>G</a:t>
            </a:r>
            <a:r>
              <a:rPr lang="zh-CN" altLang="en-US" dirty="0"/>
              <a:t>（</a:t>
            </a:r>
            <a:r>
              <a:rPr lang="en-US" altLang="zh-CN" dirty="0"/>
              <a:t>Green</a:t>
            </a:r>
            <a:r>
              <a:rPr lang="zh-CN" altLang="en-US" dirty="0"/>
              <a:t>）、</a:t>
            </a:r>
            <a:r>
              <a:rPr lang="en-US" altLang="zh-CN" dirty="0"/>
              <a:t>B</a:t>
            </a:r>
            <a:r>
              <a:rPr lang="zh-CN" altLang="en-US" dirty="0"/>
              <a:t>（</a:t>
            </a:r>
            <a:r>
              <a:rPr lang="en-US" altLang="zh-CN" dirty="0"/>
              <a:t>Blue</a:t>
            </a:r>
            <a:r>
              <a:rPr lang="zh-CN" altLang="en-US" dirty="0"/>
              <a:t>）相加混色的原理：通过发射出三</a:t>
            </a:r>
          </a:p>
          <a:p>
            <a:r>
              <a:rPr lang="zh-CN" altLang="en-US" dirty="0"/>
              <a:t>种不同强度的电子束，使屏幕内侧覆盖的红、绿、蓝磷光材料发光而产生色彩。这种色彩的表示方法称为</a:t>
            </a:r>
            <a:r>
              <a:rPr lang="en-US" altLang="zh-CN" dirty="0"/>
              <a:t>RGB</a:t>
            </a:r>
            <a:r>
              <a:rPr lang="zh-CN" altLang="en-US" dirty="0"/>
              <a:t>色彩空间表示（它也</a:t>
            </a:r>
            <a:r>
              <a:rPr lang="zh-CN" altLang="en-US" dirty="0" smtClean="0"/>
              <a:t>是多媒体</a:t>
            </a:r>
            <a:r>
              <a:rPr lang="zh-CN" altLang="en-US" dirty="0"/>
              <a:t>计算机技术中用得最多的一种色彩空间表示方法）。</a:t>
            </a:r>
            <a:br>
              <a:rPr lang="zh-CN" altLang="en-US" dirty="0"/>
            </a:br>
            <a:r>
              <a:rPr lang="zh-CN" altLang="en-US" dirty="0"/>
              <a:t>根据三基色原理，任意一种色光</a:t>
            </a:r>
            <a:r>
              <a:rPr lang="en-US" altLang="zh-CN" dirty="0"/>
              <a:t>F</a:t>
            </a:r>
            <a:r>
              <a:rPr lang="zh-CN" altLang="en-US" dirty="0"/>
              <a:t>都可以用不同分量的</a:t>
            </a:r>
            <a:r>
              <a:rPr lang="en-US" altLang="zh-CN" dirty="0"/>
              <a:t>R</a:t>
            </a:r>
            <a:r>
              <a:rPr lang="zh-CN" altLang="en-US" dirty="0"/>
              <a:t>、</a:t>
            </a:r>
            <a:r>
              <a:rPr lang="en-US" altLang="zh-CN" dirty="0"/>
              <a:t>G</a:t>
            </a:r>
            <a:r>
              <a:rPr lang="zh-CN" altLang="en-US" dirty="0"/>
              <a:t>、</a:t>
            </a:r>
            <a:r>
              <a:rPr lang="en-US" altLang="zh-CN" dirty="0"/>
              <a:t>B</a:t>
            </a:r>
            <a:r>
              <a:rPr lang="zh-CN" altLang="en-US" dirty="0"/>
              <a:t>三色相加混合而成。</a:t>
            </a:r>
          </a:p>
          <a:p>
            <a:r>
              <a:rPr lang="en-US" altLang="zh-CN" dirty="0"/>
              <a:t>F = r [ R ] + g [ G ] + b [ B ]</a:t>
            </a:r>
          </a:p>
          <a:p>
            <a:r>
              <a:rPr lang="zh-CN" altLang="en-US" dirty="0"/>
              <a:t>其中，</a:t>
            </a:r>
            <a:r>
              <a:rPr lang="en-US" altLang="zh-CN" dirty="0"/>
              <a:t>r</a:t>
            </a:r>
            <a:r>
              <a:rPr lang="zh-CN" altLang="en-US" dirty="0"/>
              <a:t>、</a:t>
            </a:r>
            <a:r>
              <a:rPr lang="en-US" altLang="zh-CN" dirty="0"/>
              <a:t>g</a:t>
            </a:r>
            <a:r>
              <a:rPr lang="zh-CN" altLang="en-US" dirty="0"/>
              <a:t>、</a:t>
            </a:r>
            <a:r>
              <a:rPr lang="en-US" altLang="zh-CN" dirty="0"/>
              <a:t>b</a:t>
            </a:r>
            <a:r>
              <a:rPr lang="zh-CN" altLang="en-US" dirty="0"/>
              <a:t>分别为三基色参与混合的系数。当三基色分量都为</a:t>
            </a:r>
            <a:r>
              <a:rPr lang="en-US" altLang="zh-CN" dirty="0"/>
              <a:t>0</a:t>
            </a:r>
            <a:r>
              <a:rPr lang="zh-CN" altLang="en-US" dirty="0"/>
              <a:t>（最弱）时混合为黑色光；而当三基色分量都为</a:t>
            </a:r>
            <a:r>
              <a:rPr lang="en-US" altLang="zh-CN" dirty="0"/>
              <a:t>k</a:t>
            </a:r>
            <a:r>
              <a:rPr lang="zh-CN" altLang="en-US" dirty="0"/>
              <a:t>（最强）时</a:t>
            </a:r>
            <a:r>
              <a:rPr lang="zh-CN" altLang="en-US" dirty="0" smtClean="0"/>
              <a:t>混合为</a:t>
            </a:r>
            <a:r>
              <a:rPr lang="zh-CN" altLang="en-US" dirty="0"/>
              <a:t>白色光。调整</a:t>
            </a:r>
            <a:r>
              <a:rPr lang="en-US" altLang="zh-CN" dirty="0"/>
              <a:t>r</a:t>
            </a:r>
            <a:r>
              <a:rPr lang="zh-CN" altLang="en-US" dirty="0"/>
              <a:t>、</a:t>
            </a:r>
            <a:r>
              <a:rPr lang="en-US" altLang="zh-CN" dirty="0"/>
              <a:t>g</a:t>
            </a:r>
            <a:r>
              <a:rPr lang="zh-CN" altLang="en-US" dirty="0"/>
              <a:t>、</a:t>
            </a:r>
            <a:r>
              <a:rPr lang="en-US" altLang="zh-CN" dirty="0"/>
              <a:t>b</a:t>
            </a:r>
            <a:r>
              <a:rPr lang="zh-CN" altLang="en-US" dirty="0"/>
              <a:t>三个系数的值，可以混合出介于黑色光和白色光之间的各种各样的色光。</a:t>
            </a:r>
          </a:p>
        </p:txBody>
      </p:sp>
    </p:spTree>
    <p:extLst>
      <p:ext uri="{BB962C8B-B14F-4D97-AF65-F5344CB8AC3E}">
        <p14:creationId xmlns:p14="http://schemas.microsoft.com/office/powerpoint/2010/main" val="876933695"/>
      </p:ext>
    </p:extLst>
  </p:cSld>
  <p:clrMapOvr>
    <a:masterClrMapping/>
  </p:clrMapOvr>
  <p:transition spd="slow">
    <p:pull/>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75656" y="332656"/>
            <a:ext cx="6736712" cy="854968"/>
          </a:xfrm>
        </p:spPr>
        <p:txBody>
          <a:bodyPr/>
          <a:lstStyle/>
          <a:p>
            <a:r>
              <a:rPr lang="en-US" altLang="zh-CN" dirty="0"/>
              <a:t>Audio/video codec</a:t>
            </a:r>
            <a:endParaRPr lang="zh-CN" altLang="en-US" dirty="0"/>
          </a:p>
        </p:txBody>
      </p:sp>
      <p:sp>
        <p:nvSpPr>
          <p:cNvPr id="3" name="日期占位符 2"/>
          <p:cNvSpPr>
            <a:spLocks noGrp="1"/>
          </p:cNvSpPr>
          <p:nvPr>
            <p:ph type="dt" sz="half" idx="10"/>
          </p:nvPr>
        </p:nvSpPr>
        <p:spPr/>
        <p:txBody>
          <a:bodyPr/>
          <a:lstStyle/>
          <a:p>
            <a:fld id="{E3127EC2-47FB-48A1-8644-C8A81DDAA119}" type="datetime4">
              <a:rPr lang="en-US" smtClean="0"/>
              <a:pPr/>
              <a:t>April 22, 2015</a:t>
            </a:fld>
            <a:endParaRPr lang="en-US"/>
          </a:p>
        </p:txBody>
      </p:sp>
      <p:sp>
        <p:nvSpPr>
          <p:cNvPr id="4" name="页脚占位符 3"/>
          <p:cNvSpPr>
            <a:spLocks noGrp="1"/>
          </p:cNvSpPr>
          <p:nvPr>
            <p:ph type="ftr" sz="quarter" idx="11"/>
          </p:nvPr>
        </p:nvSpPr>
        <p:spPr/>
        <p:txBody>
          <a:bodyPr/>
          <a:lstStyle/>
          <a:p>
            <a:endParaRPr lang="en-US" dirty="0"/>
          </a:p>
        </p:txBody>
      </p:sp>
      <p:sp>
        <p:nvSpPr>
          <p:cNvPr id="5" name="灯片编号占位符 4"/>
          <p:cNvSpPr>
            <a:spLocks noGrp="1"/>
          </p:cNvSpPr>
          <p:nvPr>
            <p:ph type="sldNum" sz="quarter" idx="12"/>
          </p:nvPr>
        </p:nvSpPr>
        <p:spPr/>
        <p:txBody>
          <a:bodyPr/>
          <a:lstStyle/>
          <a:p>
            <a:fld id="{8B37D5FE-740C-46F5-801A-FA5477D9711F}" type="slidenum">
              <a:rPr lang="en-US" smtClean="0"/>
              <a:pPr/>
              <a:t>50</a:t>
            </a:fld>
            <a:endParaRPr lang="en-US"/>
          </a:p>
        </p:txBody>
      </p:sp>
      <p:sp>
        <p:nvSpPr>
          <p:cNvPr id="7" name="标题 1"/>
          <p:cNvSpPr txBox="1">
            <a:spLocks/>
          </p:cNvSpPr>
          <p:nvPr/>
        </p:nvSpPr>
        <p:spPr>
          <a:xfrm>
            <a:off x="1763688" y="1280716"/>
            <a:ext cx="5832648" cy="566936"/>
          </a:xfrm>
          <a:prstGeom prst="rect">
            <a:avLst/>
          </a:prstGeom>
        </p:spPr>
        <p:txBody>
          <a:bodyPr vert="horz" lIns="91440" tIns="45720" rIns="91440" bIns="45720" rtlCol="0" anchor="b">
            <a:no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CN" altLang="en-US" sz="2400" dirty="0" smtClean="0">
                <a:solidFill>
                  <a:srgbClr val="FF0000"/>
                </a:solidFill>
              </a:rPr>
              <a:t>封装格式 </a:t>
            </a:r>
            <a:r>
              <a:rPr lang="en-US" altLang="zh-CN" sz="2400" dirty="0" err="1" smtClean="0">
                <a:solidFill>
                  <a:srgbClr val="FF0000"/>
                </a:solidFill>
              </a:rPr>
              <a:t>flv</a:t>
            </a:r>
            <a:r>
              <a:rPr lang="en-US" altLang="zh-CN" sz="2400" dirty="0" smtClean="0">
                <a:solidFill>
                  <a:srgbClr val="FF0000"/>
                </a:solidFill>
              </a:rPr>
              <a:t>(continue 1)</a:t>
            </a:r>
            <a:endParaRPr lang="zh-CN" altLang="en-US" sz="2400" dirty="0">
              <a:solidFill>
                <a:srgbClr val="FF0000"/>
              </a:solidFill>
            </a:endParaRPr>
          </a:p>
        </p:txBody>
      </p:sp>
      <p:sp>
        <p:nvSpPr>
          <p:cNvPr id="8" name="内容占位符 2"/>
          <p:cNvSpPr txBox="1">
            <a:spLocks/>
          </p:cNvSpPr>
          <p:nvPr/>
        </p:nvSpPr>
        <p:spPr>
          <a:xfrm>
            <a:off x="971600" y="1988840"/>
            <a:ext cx="6336704" cy="1008112"/>
          </a:xfrm>
          <a:prstGeom prst="rect">
            <a:avLst/>
          </a:prstGeom>
        </p:spPr>
        <p:txBody>
          <a:bodyPr/>
          <a:lstStyle>
            <a:lvl1pPr marL="342900" indent="-274320" algn="l" defTabSz="914400" rtl="0" eaLnBrk="1" latinLnBrk="0" hangingPunct="1">
              <a:spcBef>
                <a:spcPct val="20000"/>
              </a:spcBef>
              <a:buClr>
                <a:schemeClr val="accent1"/>
              </a:buClr>
              <a:buSzPct val="76000"/>
              <a:buFont typeface="Wingdings 2" pitchFamily="18" charset="2"/>
              <a:buChar char=""/>
              <a:defRPr sz="2400" kern="1200">
                <a:solidFill>
                  <a:schemeClr val="tx2"/>
                </a:solidFill>
                <a:latin typeface="+mn-lt"/>
                <a:ea typeface="+mn-ea"/>
                <a:cs typeface="+mn-cs"/>
              </a:defRPr>
            </a:lvl1pPr>
            <a:lvl2pPr marL="640080" indent="-274320" algn="l" defTabSz="914400" rtl="0" eaLnBrk="1" latinLnBrk="0" hangingPunct="1">
              <a:spcBef>
                <a:spcPct val="20000"/>
              </a:spcBef>
              <a:buClr>
                <a:schemeClr val="accent1"/>
              </a:buClr>
              <a:buSzPct val="76000"/>
              <a:buFont typeface="Wingdings 2" pitchFamily="18" charset="2"/>
              <a:buChar char=""/>
              <a:defRPr sz="2200" kern="1200">
                <a:solidFill>
                  <a:schemeClr val="tx2"/>
                </a:solidFill>
                <a:latin typeface="+mn-lt"/>
                <a:ea typeface="+mn-ea"/>
                <a:cs typeface="+mn-cs"/>
              </a:defRPr>
            </a:lvl2pPr>
            <a:lvl3pPr marL="914400" indent="-228600" algn="l" defTabSz="914400" rtl="0" eaLnBrk="1" latinLnBrk="0" hangingPunct="1">
              <a:spcBef>
                <a:spcPct val="20000"/>
              </a:spcBef>
              <a:buClr>
                <a:schemeClr val="accent1"/>
              </a:buClr>
              <a:buSzPct val="76000"/>
              <a:buFont typeface="Wingdings 2" pitchFamily="18" charset="2"/>
              <a:buChar char=""/>
              <a:defRPr sz="2000" kern="1200">
                <a:solidFill>
                  <a:schemeClr val="tx2"/>
                </a:solidFill>
                <a:latin typeface="+mn-lt"/>
                <a:ea typeface="+mn-ea"/>
                <a:cs typeface="+mn-cs"/>
              </a:defRPr>
            </a:lvl3pPr>
            <a:lvl4pPr marL="1124712" indent="-228600" algn="l" defTabSz="914400" rtl="0" eaLnBrk="1" latinLnBrk="0" hangingPunct="1">
              <a:spcBef>
                <a:spcPct val="20000"/>
              </a:spcBef>
              <a:buClr>
                <a:schemeClr val="accent1"/>
              </a:buClr>
              <a:buSzPct val="76000"/>
              <a:buFont typeface="Wingdings 2" pitchFamily="18" charset="2"/>
              <a:buChar char=""/>
              <a:defRPr sz="1800" kern="1200">
                <a:solidFill>
                  <a:schemeClr val="tx2"/>
                </a:solidFill>
                <a:latin typeface="+mn-lt"/>
                <a:ea typeface="+mn-ea"/>
                <a:cs typeface="+mn-cs"/>
              </a:defRPr>
            </a:lvl4pPr>
            <a:lvl5pPr marL="1325880" indent="-228600" algn="l" defTabSz="914400" rtl="0" eaLnBrk="1" latinLnBrk="0" hangingPunct="1">
              <a:spcBef>
                <a:spcPct val="20000"/>
              </a:spcBef>
              <a:buClr>
                <a:schemeClr val="accent1"/>
              </a:buClr>
              <a:buSzPct val="76000"/>
              <a:buFont typeface="Wingdings 2" pitchFamily="18" charset="2"/>
              <a:buChar char=""/>
              <a:defRPr sz="1600" kern="1200" baseline="0">
                <a:solidFill>
                  <a:schemeClr val="tx2"/>
                </a:solidFill>
                <a:latin typeface="+mn-lt"/>
                <a:ea typeface="+mn-ea"/>
                <a:cs typeface="+mn-cs"/>
              </a:defRPr>
            </a:lvl5pPr>
            <a:lvl6pPr marL="1517904"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6pPr>
            <a:lvl7pPr marL="1719072"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7pPr>
            <a:lvl8pPr marL="1920240"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8pPr>
            <a:lvl9pPr marL="2121408"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9pPr>
          </a:lstStyle>
          <a:p>
            <a:r>
              <a:rPr lang="en-US" altLang="zh-CN" sz="1400" dirty="0"/>
              <a:t>Multiple video codecs are supported for use with FLV files, including Sorenson, On2 </a:t>
            </a:r>
            <a:r>
              <a:rPr lang="en-US" altLang="zh-CN" sz="1400" dirty="0" err="1"/>
              <a:t>TrueMotion</a:t>
            </a:r>
            <a:r>
              <a:rPr lang="en-US" altLang="zh-CN" sz="1400" dirty="0"/>
              <a:t> VP6 and, most recently, </a:t>
            </a:r>
            <a:r>
              <a:rPr lang="en-US" altLang="zh-CN" sz="1400" dirty="0">
                <a:solidFill>
                  <a:srgbClr val="FF0000"/>
                </a:solidFill>
              </a:rPr>
              <a:t>MPEG-4 Part 10</a:t>
            </a:r>
            <a:r>
              <a:rPr lang="en-US" altLang="zh-CN" sz="1400" dirty="0"/>
              <a:t>, otherwise known as </a:t>
            </a:r>
            <a:r>
              <a:rPr lang="en-US" altLang="zh-CN" sz="1400" dirty="0">
                <a:solidFill>
                  <a:srgbClr val="FF0000"/>
                </a:solidFill>
              </a:rPr>
              <a:t>H.264</a:t>
            </a:r>
            <a:r>
              <a:rPr lang="en-US" altLang="zh-CN" sz="1400" dirty="0"/>
              <a:t>. FLV files also support several audio formats, including </a:t>
            </a:r>
            <a:r>
              <a:rPr lang="en-US" altLang="zh-CN" sz="1400" dirty="0">
                <a:hlinkClick r:id="rId2"/>
              </a:rPr>
              <a:t>MP3</a:t>
            </a:r>
            <a:r>
              <a:rPr lang="en-US" altLang="zh-CN" sz="1400" dirty="0"/>
              <a:t>, </a:t>
            </a:r>
            <a:r>
              <a:rPr lang="en-US" altLang="zh-CN" sz="1400" dirty="0">
                <a:hlinkClick r:id="rId3"/>
              </a:rPr>
              <a:t>AAC</a:t>
            </a:r>
            <a:r>
              <a:rPr lang="en-US" altLang="zh-CN" sz="1400" dirty="0"/>
              <a:t>, PCM and </a:t>
            </a:r>
            <a:r>
              <a:rPr lang="en-US" altLang="zh-CN" sz="1400" dirty="0" err="1"/>
              <a:t>Nellymoser</a:t>
            </a:r>
            <a:r>
              <a:rPr lang="en-US" altLang="zh-CN" sz="1400" dirty="0"/>
              <a:t> ASAO.</a:t>
            </a:r>
          </a:p>
        </p:txBody>
      </p:sp>
      <p:pic>
        <p:nvPicPr>
          <p:cNvPr id="2052" name="Picture 4" descr="D:\QQ截图20150422140042.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28191" y="2924944"/>
            <a:ext cx="6084777" cy="30076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2812771"/>
      </p:ext>
    </p:extLst>
  </p:cSld>
  <p:clrMapOvr>
    <a:masterClrMapping/>
  </p:clrMapOvr>
  <p:transition spd="slow">
    <p:pull/>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75656" y="332656"/>
            <a:ext cx="6736712" cy="854968"/>
          </a:xfrm>
        </p:spPr>
        <p:txBody>
          <a:bodyPr/>
          <a:lstStyle/>
          <a:p>
            <a:r>
              <a:rPr lang="en-US" altLang="zh-CN" dirty="0"/>
              <a:t>Audio/video codec</a:t>
            </a:r>
            <a:endParaRPr lang="zh-CN" altLang="en-US" dirty="0"/>
          </a:p>
        </p:txBody>
      </p:sp>
      <p:sp>
        <p:nvSpPr>
          <p:cNvPr id="3" name="日期占位符 2"/>
          <p:cNvSpPr>
            <a:spLocks noGrp="1"/>
          </p:cNvSpPr>
          <p:nvPr>
            <p:ph type="dt" sz="half" idx="10"/>
          </p:nvPr>
        </p:nvSpPr>
        <p:spPr/>
        <p:txBody>
          <a:bodyPr/>
          <a:lstStyle/>
          <a:p>
            <a:fld id="{E3127EC2-47FB-48A1-8644-C8A81DDAA119}" type="datetime4">
              <a:rPr lang="en-US" smtClean="0"/>
              <a:pPr/>
              <a:t>April 22, 2015</a:t>
            </a:fld>
            <a:endParaRPr lang="en-US"/>
          </a:p>
        </p:txBody>
      </p:sp>
      <p:sp>
        <p:nvSpPr>
          <p:cNvPr id="4" name="页脚占位符 3"/>
          <p:cNvSpPr>
            <a:spLocks noGrp="1"/>
          </p:cNvSpPr>
          <p:nvPr>
            <p:ph type="ftr" sz="quarter" idx="11"/>
          </p:nvPr>
        </p:nvSpPr>
        <p:spPr/>
        <p:txBody>
          <a:bodyPr/>
          <a:lstStyle/>
          <a:p>
            <a:endParaRPr lang="en-US" dirty="0"/>
          </a:p>
        </p:txBody>
      </p:sp>
      <p:sp>
        <p:nvSpPr>
          <p:cNvPr id="5" name="灯片编号占位符 4"/>
          <p:cNvSpPr>
            <a:spLocks noGrp="1"/>
          </p:cNvSpPr>
          <p:nvPr>
            <p:ph type="sldNum" sz="quarter" idx="12"/>
          </p:nvPr>
        </p:nvSpPr>
        <p:spPr/>
        <p:txBody>
          <a:bodyPr/>
          <a:lstStyle/>
          <a:p>
            <a:fld id="{8B37D5FE-740C-46F5-801A-FA5477D9711F}" type="slidenum">
              <a:rPr lang="en-US" smtClean="0"/>
              <a:pPr/>
              <a:t>51</a:t>
            </a:fld>
            <a:endParaRPr lang="en-US"/>
          </a:p>
        </p:txBody>
      </p:sp>
      <p:sp>
        <p:nvSpPr>
          <p:cNvPr id="7" name="标题 1"/>
          <p:cNvSpPr txBox="1">
            <a:spLocks/>
          </p:cNvSpPr>
          <p:nvPr/>
        </p:nvSpPr>
        <p:spPr>
          <a:xfrm>
            <a:off x="1763688" y="1280716"/>
            <a:ext cx="5832648" cy="566936"/>
          </a:xfrm>
          <a:prstGeom prst="rect">
            <a:avLst/>
          </a:prstGeom>
        </p:spPr>
        <p:txBody>
          <a:bodyPr vert="horz" lIns="91440" tIns="45720" rIns="91440" bIns="45720" rtlCol="0" anchor="b">
            <a:no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CN" altLang="en-US" sz="2400" dirty="0" smtClean="0">
                <a:solidFill>
                  <a:srgbClr val="FF0000"/>
                </a:solidFill>
              </a:rPr>
              <a:t>封装格式 </a:t>
            </a:r>
            <a:r>
              <a:rPr lang="en-US" altLang="zh-CN" sz="2400" dirty="0" err="1">
                <a:solidFill>
                  <a:srgbClr val="FF0000"/>
                </a:solidFill>
              </a:rPr>
              <a:t>flv</a:t>
            </a:r>
            <a:r>
              <a:rPr lang="en-US" altLang="zh-CN" sz="2400" dirty="0">
                <a:solidFill>
                  <a:srgbClr val="FF0000"/>
                </a:solidFill>
              </a:rPr>
              <a:t>(continue </a:t>
            </a:r>
            <a:r>
              <a:rPr lang="en-US" altLang="zh-CN" sz="2400" dirty="0" smtClean="0">
                <a:solidFill>
                  <a:srgbClr val="FF0000"/>
                </a:solidFill>
              </a:rPr>
              <a:t>2)</a:t>
            </a:r>
            <a:endParaRPr lang="zh-CN" altLang="en-US" sz="2400" dirty="0">
              <a:solidFill>
                <a:srgbClr val="FF0000"/>
              </a:solidFill>
            </a:endParaRPr>
          </a:p>
        </p:txBody>
      </p:sp>
      <p:pic>
        <p:nvPicPr>
          <p:cNvPr id="1026" name="Picture 2" descr="E:\flv.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576" y="1847652"/>
            <a:ext cx="2838214" cy="3064396"/>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D:\QQ截图2015042213491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84108" y="1988840"/>
            <a:ext cx="4886673" cy="1965984"/>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descr="D:\QQ截图20150422135045.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4070" y="4958408"/>
            <a:ext cx="7368505" cy="774848"/>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D:\QQ截图20150422135301.jpg"/>
          <p:cNvPicPr>
            <a:picLocks noChangeAspect="1" noChangeArrowheads="1"/>
          </p:cNvPicPr>
          <p:nvPr/>
        </p:nvPicPr>
        <p:blipFill rotWithShape="1">
          <a:blip r:embed="rId5">
            <a:extLst>
              <a:ext uri="{28A0092B-C50C-407E-A947-70E740481C1C}">
                <a14:useLocalDpi xmlns:a14="http://schemas.microsoft.com/office/drawing/2010/main" val="0"/>
              </a:ext>
            </a:extLst>
          </a:blip>
          <a:srcRect b="10303"/>
          <a:stretch/>
        </p:blipFill>
        <p:spPr bwMode="auto">
          <a:xfrm>
            <a:off x="3491880" y="3948482"/>
            <a:ext cx="4824536" cy="6411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2947383"/>
      </p:ext>
    </p:extLst>
  </p:cSld>
  <p:clrMapOvr>
    <a:masterClrMapping/>
  </p:clrMapOvr>
  <p:transition spd="slow">
    <p:pull/>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75656" y="332656"/>
            <a:ext cx="6736712" cy="854968"/>
          </a:xfrm>
        </p:spPr>
        <p:txBody>
          <a:bodyPr/>
          <a:lstStyle/>
          <a:p>
            <a:r>
              <a:rPr lang="en-US" altLang="zh-CN" dirty="0"/>
              <a:t>Audio/video codec</a:t>
            </a:r>
            <a:endParaRPr lang="zh-CN" altLang="en-US" dirty="0"/>
          </a:p>
        </p:txBody>
      </p:sp>
      <p:sp>
        <p:nvSpPr>
          <p:cNvPr id="3" name="日期占位符 2"/>
          <p:cNvSpPr>
            <a:spLocks noGrp="1"/>
          </p:cNvSpPr>
          <p:nvPr>
            <p:ph type="dt" sz="half" idx="10"/>
          </p:nvPr>
        </p:nvSpPr>
        <p:spPr/>
        <p:txBody>
          <a:bodyPr/>
          <a:lstStyle/>
          <a:p>
            <a:fld id="{E3127EC2-47FB-48A1-8644-C8A81DDAA119}" type="datetime4">
              <a:rPr lang="en-US" smtClean="0"/>
              <a:pPr/>
              <a:t>April 22, 2015</a:t>
            </a:fld>
            <a:endParaRPr lang="en-US"/>
          </a:p>
        </p:txBody>
      </p:sp>
      <p:sp>
        <p:nvSpPr>
          <p:cNvPr id="4" name="页脚占位符 3"/>
          <p:cNvSpPr>
            <a:spLocks noGrp="1"/>
          </p:cNvSpPr>
          <p:nvPr>
            <p:ph type="ftr" sz="quarter" idx="11"/>
          </p:nvPr>
        </p:nvSpPr>
        <p:spPr/>
        <p:txBody>
          <a:bodyPr/>
          <a:lstStyle/>
          <a:p>
            <a:endParaRPr lang="en-US" dirty="0"/>
          </a:p>
        </p:txBody>
      </p:sp>
      <p:sp>
        <p:nvSpPr>
          <p:cNvPr id="5" name="灯片编号占位符 4"/>
          <p:cNvSpPr>
            <a:spLocks noGrp="1"/>
          </p:cNvSpPr>
          <p:nvPr>
            <p:ph type="sldNum" sz="quarter" idx="12"/>
          </p:nvPr>
        </p:nvSpPr>
        <p:spPr/>
        <p:txBody>
          <a:bodyPr/>
          <a:lstStyle/>
          <a:p>
            <a:fld id="{8B37D5FE-740C-46F5-801A-FA5477D9711F}" type="slidenum">
              <a:rPr lang="en-US" smtClean="0"/>
              <a:pPr/>
              <a:t>52</a:t>
            </a:fld>
            <a:endParaRPr lang="en-US"/>
          </a:p>
        </p:txBody>
      </p:sp>
      <p:sp>
        <p:nvSpPr>
          <p:cNvPr id="7" name="标题 1"/>
          <p:cNvSpPr txBox="1">
            <a:spLocks/>
          </p:cNvSpPr>
          <p:nvPr/>
        </p:nvSpPr>
        <p:spPr>
          <a:xfrm>
            <a:off x="1763688" y="1280716"/>
            <a:ext cx="5832648" cy="566936"/>
          </a:xfrm>
          <a:prstGeom prst="rect">
            <a:avLst/>
          </a:prstGeom>
        </p:spPr>
        <p:txBody>
          <a:bodyPr vert="horz" lIns="91440" tIns="45720" rIns="91440" bIns="45720" rtlCol="0" anchor="b">
            <a:no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CN" altLang="en-US" sz="2400" dirty="0" smtClean="0">
                <a:solidFill>
                  <a:srgbClr val="FF0000"/>
                </a:solidFill>
              </a:rPr>
              <a:t>封装格式 </a:t>
            </a:r>
            <a:r>
              <a:rPr lang="en-US" altLang="zh-CN" sz="2400" dirty="0" err="1">
                <a:solidFill>
                  <a:srgbClr val="FF0000"/>
                </a:solidFill>
              </a:rPr>
              <a:t>flv</a:t>
            </a:r>
            <a:r>
              <a:rPr lang="en-US" altLang="zh-CN" sz="2400" dirty="0">
                <a:solidFill>
                  <a:srgbClr val="FF0000"/>
                </a:solidFill>
              </a:rPr>
              <a:t>(continue </a:t>
            </a:r>
            <a:r>
              <a:rPr lang="en-US" altLang="zh-CN" sz="2400" dirty="0" smtClean="0">
                <a:solidFill>
                  <a:srgbClr val="FF0000"/>
                </a:solidFill>
              </a:rPr>
              <a:t>3)</a:t>
            </a:r>
            <a:endParaRPr lang="zh-CN" altLang="en-US" sz="2400" dirty="0">
              <a:solidFill>
                <a:srgbClr val="FF0000"/>
              </a:solidFill>
            </a:endParaRPr>
          </a:p>
        </p:txBody>
      </p:sp>
      <p:pic>
        <p:nvPicPr>
          <p:cNvPr id="4098" name="Picture 2" descr="D:\QQ截图2015042213552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5616" y="1847652"/>
            <a:ext cx="5296820" cy="38075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0335755"/>
      </p:ext>
    </p:extLst>
  </p:cSld>
  <p:clrMapOvr>
    <a:masterClrMapping/>
  </p:clrMapOvr>
  <p:transition spd="slow">
    <p:pull/>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75656" y="332656"/>
            <a:ext cx="6736712" cy="854968"/>
          </a:xfrm>
        </p:spPr>
        <p:txBody>
          <a:bodyPr/>
          <a:lstStyle/>
          <a:p>
            <a:r>
              <a:rPr lang="en-US" altLang="zh-CN" dirty="0"/>
              <a:t>Audio/video codec</a:t>
            </a:r>
            <a:endParaRPr lang="zh-CN" altLang="en-US" dirty="0"/>
          </a:p>
        </p:txBody>
      </p:sp>
      <p:sp>
        <p:nvSpPr>
          <p:cNvPr id="3" name="日期占位符 2"/>
          <p:cNvSpPr>
            <a:spLocks noGrp="1"/>
          </p:cNvSpPr>
          <p:nvPr>
            <p:ph type="dt" sz="half" idx="10"/>
          </p:nvPr>
        </p:nvSpPr>
        <p:spPr/>
        <p:txBody>
          <a:bodyPr/>
          <a:lstStyle/>
          <a:p>
            <a:fld id="{E3127EC2-47FB-48A1-8644-C8A81DDAA119}" type="datetime4">
              <a:rPr lang="en-US" smtClean="0"/>
              <a:pPr/>
              <a:t>April 22, 2015</a:t>
            </a:fld>
            <a:endParaRPr lang="en-US"/>
          </a:p>
        </p:txBody>
      </p:sp>
      <p:sp>
        <p:nvSpPr>
          <p:cNvPr id="4" name="页脚占位符 3"/>
          <p:cNvSpPr>
            <a:spLocks noGrp="1"/>
          </p:cNvSpPr>
          <p:nvPr>
            <p:ph type="ftr" sz="quarter" idx="11"/>
          </p:nvPr>
        </p:nvSpPr>
        <p:spPr/>
        <p:txBody>
          <a:bodyPr/>
          <a:lstStyle/>
          <a:p>
            <a:endParaRPr lang="en-US" dirty="0"/>
          </a:p>
        </p:txBody>
      </p:sp>
      <p:sp>
        <p:nvSpPr>
          <p:cNvPr id="5" name="灯片编号占位符 4"/>
          <p:cNvSpPr>
            <a:spLocks noGrp="1"/>
          </p:cNvSpPr>
          <p:nvPr>
            <p:ph type="sldNum" sz="quarter" idx="12"/>
          </p:nvPr>
        </p:nvSpPr>
        <p:spPr/>
        <p:txBody>
          <a:bodyPr/>
          <a:lstStyle/>
          <a:p>
            <a:fld id="{8B37D5FE-740C-46F5-801A-FA5477D9711F}" type="slidenum">
              <a:rPr lang="en-US" smtClean="0"/>
              <a:pPr/>
              <a:t>53</a:t>
            </a:fld>
            <a:endParaRPr lang="en-US"/>
          </a:p>
        </p:txBody>
      </p:sp>
      <p:sp>
        <p:nvSpPr>
          <p:cNvPr id="7" name="标题 1"/>
          <p:cNvSpPr txBox="1">
            <a:spLocks/>
          </p:cNvSpPr>
          <p:nvPr/>
        </p:nvSpPr>
        <p:spPr>
          <a:xfrm>
            <a:off x="1763688" y="1280716"/>
            <a:ext cx="5832648" cy="566936"/>
          </a:xfrm>
          <a:prstGeom prst="rect">
            <a:avLst/>
          </a:prstGeom>
        </p:spPr>
        <p:txBody>
          <a:bodyPr vert="horz" lIns="91440" tIns="45720" rIns="91440" bIns="45720" rtlCol="0" anchor="b">
            <a:no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CN" altLang="en-US" sz="2400" dirty="0" smtClean="0">
                <a:solidFill>
                  <a:srgbClr val="FF0000"/>
                </a:solidFill>
              </a:rPr>
              <a:t>封装格式 </a:t>
            </a:r>
            <a:r>
              <a:rPr lang="en-US" altLang="zh-CN" sz="2400" dirty="0" err="1" smtClean="0">
                <a:solidFill>
                  <a:srgbClr val="FF0000"/>
                </a:solidFill>
              </a:rPr>
              <a:t>flv</a:t>
            </a:r>
            <a:endParaRPr lang="zh-CN" altLang="en-US" sz="2400" dirty="0">
              <a:solidFill>
                <a:srgbClr val="FF0000"/>
              </a:solidFill>
            </a:endParaRPr>
          </a:p>
        </p:txBody>
      </p:sp>
      <p:pic>
        <p:nvPicPr>
          <p:cNvPr id="6146" name="Picture 2" descr="D:\QQ截图2015042213560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95936" y="1124744"/>
            <a:ext cx="2879270" cy="47176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0988791"/>
      </p:ext>
    </p:extLst>
  </p:cSld>
  <p:clrMapOvr>
    <a:masterClrMapping/>
  </p:clrMapOvr>
  <p:transition spd="slow">
    <p:pull/>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75656" y="332656"/>
            <a:ext cx="6736712" cy="854968"/>
          </a:xfrm>
        </p:spPr>
        <p:txBody>
          <a:bodyPr/>
          <a:lstStyle/>
          <a:p>
            <a:r>
              <a:rPr lang="en-US" altLang="zh-CN" dirty="0"/>
              <a:t>Audio/video codec</a:t>
            </a:r>
            <a:endParaRPr lang="zh-CN" altLang="en-US" dirty="0"/>
          </a:p>
        </p:txBody>
      </p:sp>
      <p:sp>
        <p:nvSpPr>
          <p:cNvPr id="3" name="日期占位符 2"/>
          <p:cNvSpPr>
            <a:spLocks noGrp="1"/>
          </p:cNvSpPr>
          <p:nvPr>
            <p:ph type="dt" sz="half" idx="10"/>
          </p:nvPr>
        </p:nvSpPr>
        <p:spPr/>
        <p:txBody>
          <a:bodyPr/>
          <a:lstStyle/>
          <a:p>
            <a:fld id="{E3127EC2-47FB-48A1-8644-C8A81DDAA119}" type="datetime4">
              <a:rPr lang="en-US" smtClean="0"/>
              <a:pPr/>
              <a:t>April 22, 2015</a:t>
            </a:fld>
            <a:endParaRPr lang="en-US"/>
          </a:p>
        </p:txBody>
      </p:sp>
      <p:sp>
        <p:nvSpPr>
          <p:cNvPr id="4" name="页脚占位符 3"/>
          <p:cNvSpPr>
            <a:spLocks noGrp="1"/>
          </p:cNvSpPr>
          <p:nvPr>
            <p:ph type="ftr" sz="quarter" idx="11"/>
          </p:nvPr>
        </p:nvSpPr>
        <p:spPr/>
        <p:txBody>
          <a:bodyPr/>
          <a:lstStyle/>
          <a:p>
            <a:endParaRPr lang="en-US" dirty="0"/>
          </a:p>
        </p:txBody>
      </p:sp>
      <p:sp>
        <p:nvSpPr>
          <p:cNvPr id="5" name="灯片编号占位符 4"/>
          <p:cNvSpPr>
            <a:spLocks noGrp="1"/>
          </p:cNvSpPr>
          <p:nvPr>
            <p:ph type="sldNum" sz="quarter" idx="12"/>
          </p:nvPr>
        </p:nvSpPr>
        <p:spPr/>
        <p:txBody>
          <a:bodyPr/>
          <a:lstStyle/>
          <a:p>
            <a:fld id="{8B37D5FE-740C-46F5-801A-FA5477D9711F}" type="slidenum">
              <a:rPr lang="en-US" smtClean="0"/>
              <a:pPr/>
              <a:t>54</a:t>
            </a:fld>
            <a:endParaRPr lang="en-US"/>
          </a:p>
        </p:txBody>
      </p:sp>
      <p:sp>
        <p:nvSpPr>
          <p:cNvPr id="7" name="标题 1"/>
          <p:cNvSpPr txBox="1">
            <a:spLocks/>
          </p:cNvSpPr>
          <p:nvPr/>
        </p:nvSpPr>
        <p:spPr>
          <a:xfrm>
            <a:off x="1763688" y="1280716"/>
            <a:ext cx="5832648" cy="566936"/>
          </a:xfrm>
          <a:prstGeom prst="rect">
            <a:avLst/>
          </a:prstGeom>
        </p:spPr>
        <p:txBody>
          <a:bodyPr vert="horz" lIns="91440" tIns="45720" rIns="91440" bIns="45720" rtlCol="0" anchor="b">
            <a:no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CN" altLang="en-US" sz="2400" dirty="0" smtClean="0">
                <a:solidFill>
                  <a:srgbClr val="FF0000"/>
                </a:solidFill>
              </a:rPr>
              <a:t>封装格式 </a:t>
            </a:r>
            <a:r>
              <a:rPr lang="en-US" altLang="zh-CN" sz="2400" dirty="0" err="1">
                <a:solidFill>
                  <a:srgbClr val="FF0000"/>
                </a:solidFill>
              </a:rPr>
              <a:t>flv</a:t>
            </a:r>
            <a:r>
              <a:rPr lang="en-US" altLang="zh-CN" sz="2400" dirty="0">
                <a:solidFill>
                  <a:srgbClr val="FF0000"/>
                </a:solidFill>
              </a:rPr>
              <a:t>(continue </a:t>
            </a:r>
            <a:r>
              <a:rPr lang="en-US" altLang="zh-CN" sz="2400" dirty="0" smtClean="0">
                <a:solidFill>
                  <a:srgbClr val="FF0000"/>
                </a:solidFill>
              </a:rPr>
              <a:t>5)</a:t>
            </a:r>
            <a:endParaRPr lang="zh-CN" altLang="en-US" sz="2400" dirty="0">
              <a:solidFill>
                <a:srgbClr val="FF0000"/>
              </a:solidFill>
            </a:endParaRPr>
          </a:p>
        </p:txBody>
      </p:sp>
      <p:pic>
        <p:nvPicPr>
          <p:cNvPr id="5122" name="Picture 2" descr="D:\QQ截图2015042213554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9632" y="1916832"/>
            <a:ext cx="4592960" cy="41954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3805738"/>
      </p:ext>
    </p:extLst>
  </p:cSld>
  <p:clrMapOvr>
    <a:masterClrMapping/>
  </p:clrMapOvr>
  <p:transition spd="slow">
    <p:pull/>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75656" y="332656"/>
            <a:ext cx="6736712" cy="854968"/>
          </a:xfrm>
        </p:spPr>
        <p:txBody>
          <a:bodyPr/>
          <a:lstStyle/>
          <a:p>
            <a:r>
              <a:rPr lang="en-US" altLang="zh-CN" dirty="0"/>
              <a:t>Audio/video codec</a:t>
            </a:r>
            <a:endParaRPr lang="zh-CN" altLang="en-US" dirty="0"/>
          </a:p>
        </p:txBody>
      </p:sp>
      <p:sp>
        <p:nvSpPr>
          <p:cNvPr id="3" name="日期占位符 2"/>
          <p:cNvSpPr>
            <a:spLocks noGrp="1"/>
          </p:cNvSpPr>
          <p:nvPr>
            <p:ph type="dt" sz="half" idx="10"/>
          </p:nvPr>
        </p:nvSpPr>
        <p:spPr/>
        <p:txBody>
          <a:bodyPr/>
          <a:lstStyle/>
          <a:p>
            <a:fld id="{E3127EC2-47FB-48A1-8644-C8A81DDAA119}" type="datetime4">
              <a:rPr lang="en-US" smtClean="0"/>
              <a:pPr/>
              <a:t>April 22, 2015</a:t>
            </a:fld>
            <a:endParaRPr lang="en-US"/>
          </a:p>
        </p:txBody>
      </p:sp>
      <p:sp>
        <p:nvSpPr>
          <p:cNvPr id="4" name="页脚占位符 3"/>
          <p:cNvSpPr>
            <a:spLocks noGrp="1"/>
          </p:cNvSpPr>
          <p:nvPr>
            <p:ph type="ftr" sz="quarter" idx="11"/>
          </p:nvPr>
        </p:nvSpPr>
        <p:spPr/>
        <p:txBody>
          <a:bodyPr/>
          <a:lstStyle/>
          <a:p>
            <a:endParaRPr lang="en-US" dirty="0"/>
          </a:p>
        </p:txBody>
      </p:sp>
      <p:sp>
        <p:nvSpPr>
          <p:cNvPr id="5" name="灯片编号占位符 4"/>
          <p:cNvSpPr>
            <a:spLocks noGrp="1"/>
          </p:cNvSpPr>
          <p:nvPr>
            <p:ph type="sldNum" sz="quarter" idx="12"/>
          </p:nvPr>
        </p:nvSpPr>
        <p:spPr/>
        <p:txBody>
          <a:bodyPr/>
          <a:lstStyle/>
          <a:p>
            <a:fld id="{8B37D5FE-740C-46F5-801A-FA5477D9711F}" type="slidenum">
              <a:rPr lang="en-US" smtClean="0"/>
              <a:pPr/>
              <a:t>55</a:t>
            </a:fld>
            <a:endParaRPr lang="en-US"/>
          </a:p>
        </p:txBody>
      </p:sp>
      <p:sp>
        <p:nvSpPr>
          <p:cNvPr id="7" name="标题 1"/>
          <p:cNvSpPr txBox="1">
            <a:spLocks/>
          </p:cNvSpPr>
          <p:nvPr/>
        </p:nvSpPr>
        <p:spPr>
          <a:xfrm>
            <a:off x="1763688" y="1280716"/>
            <a:ext cx="5832648" cy="566936"/>
          </a:xfrm>
          <a:prstGeom prst="rect">
            <a:avLst/>
          </a:prstGeom>
        </p:spPr>
        <p:txBody>
          <a:bodyPr vert="horz" lIns="91440" tIns="45720" rIns="91440" bIns="45720" rtlCol="0" anchor="b">
            <a:no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CN" altLang="en-US" sz="2400" dirty="0" smtClean="0">
                <a:solidFill>
                  <a:srgbClr val="FF0000"/>
                </a:solidFill>
              </a:rPr>
              <a:t>封装格式 </a:t>
            </a:r>
            <a:r>
              <a:rPr lang="en-US" altLang="zh-CN" sz="2400" dirty="0" err="1">
                <a:solidFill>
                  <a:srgbClr val="FF0000"/>
                </a:solidFill>
              </a:rPr>
              <a:t>flv</a:t>
            </a:r>
            <a:r>
              <a:rPr lang="en-US" altLang="zh-CN" sz="2400" dirty="0">
                <a:solidFill>
                  <a:srgbClr val="FF0000"/>
                </a:solidFill>
              </a:rPr>
              <a:t>(continue 6</a:t>
            </a:r>
            <a:r>
              <a:rPr lang="en-US" altLang="zh-CN" sz="2400" dirty="0" smtClean="0">
                <a:solidFill>
                  <a:srgbClr val="FF0000"/>
                </a:solidFill>
              </a:rPr>
              <a:t>)</a:t>
            </a:r>
            <a:endParaRPr lang="zh-CN" altLang="en-US" sz="2400" dirty="0">
              <a:solidFill>
                <a:srgbClr val="FF0000"/>
              </a:solidFill>
            </a:endParaRPr>
          </a:p>
        </p:txBody>
      </p:sp>
      <p:pic>
        <p:nvPicPr>
          <p:cNvPr id="7170" name="Picture 2" descr="D:\QQ截图2015042213562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58180" y="1988840"/>
            <a:ext cx="4471576" cy="41764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0598812"/>
      </p:ext>
    </p:extLst>
  </p:cSld>
  <p:clrMapOvr>
    <a:masterClrMapping/>
  </p:clrMapOvr>
  <p:transition spd="slow">
    <p:pull/>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75656" y="332656"/>
            <a:ext cx="6736712" cy="854968"/>
          </a:xfrm>
        </p:spPr>
        <p:txBody>
          <a:bodyPr/>
          <a:lstStyle/>
          <a:p>
            <a:r>
              <a:rPr lang="en-US" altLang="zh-CN" dirty="0"/>
              <a:t>Audio/video codec</a:t>
            </a:r>
            <a:endParaRPr lang="zh-CN" altLang="en-US" dirty="0"/>
          </a:p>
        </p:txBody>
      </p:sp>
      <p:sp>
        <p:nvSpPr>
          <p:cNvPr id="3" name="日期占位符 2"/>
          <p:cNvSpPr>
            <a:spLocks noGrp="1"/>
          </p:cNvSpPr>
          <p:nvPr>
            <p:ph type="dt" sz="half" idx="10"/>
          </p:nvPr>
        </p:nvSpPr>
        <p:spPr/>
        <p:txBody>
          <a:bodyPr/>
          <a:lstStyle/>
          <a:p>
            <a:fld id="{E3127EC2-47FB-48A1-8644-C8A81DDAA119}" type="datetime4">
              <a:rPr lang="en-US" smtClean="0"/>
              <a:pPr/>
              <a:t>April 22, 2015</a:t>
            </a:fld>
            <a:endParaRPr lang="en-US"/>
          </a:p>
        </p:txBody>
      </p:sp>
      <p:sp>
        <p:nvSpPr>
          <p:cNvPr id="4" name="页脚占位符 3"/>
          <p:cNvSpPr>
            <a:spLocks noGrp="1"/>
          </p:cNvSpPr>
          <p:nvPr>
            <p:ph type="ftr" sz="quarter" idx="11"/>
          </p:nvPr>
        </p:nvSpPr>
        <p:spPr/>
        <p:txBody>
          <a:bodyPr/>
          <a:lstStyle/>
          <a:p>
            <a:endParaRPr lang="en-US" dirty="0"/>
          </a:p>
        </p:txBody>
      </p:sp>
      <p:sp>
        <p:nvSpPr>
          <p:cNvPr id="5" name="灯片编号占位符 4"/>
          <p:cNvSpPr>
            <a:spLocks noGrp="1"/>
          </p:cNvSpPr>
          <p:nvPr>
            <p:ph type="sldNum" sz="quarter" idx="12"/>
          </p:nvPr>
        </p:nvSpPr>
        <p:spPr/>
        <p:txBody>
          <a:bodyPr/>
          <a:lstStyle/>
          <a:p>
            <a:fld id="{8B37D5FE-740C-46F5-801A-FA5477D9711F}" type="slidenum">
              <a:rPr lang="en-US" smtClean="0"/>
              <a:pPr/>
              <a:t>56</a:t>
            </a:fld>
            <a:endParaRPr lang="en-US"/>
          </a:p>
        </p:txBody>
      </p:sp>
      <p:sp>
        <p:nvSpPr>
          <p:cNvPr id="7" name="标题 1"/>
          <p:cNvSpPr txBox="1">
            <a:spLocks/>
          </p:cNvSpPr>
          <p:nvPr/>
        </p:nvSpPr>
        <p:spPr>
          <a:xfrm>
            <a:off x="1763688" y="1280716"/>
            <a:ext cx="5832648" cy="566936"/>
          </a:xfrm>
          <a:prstGeom prst="rect">
            <a:avLst/>
          </a:prstGeom>
        </p:spPr>
        <p:txBody>
          <a:bodyPr vert="horz" lIns="91440" tIns="45720" rIns="91440" bIns="45720" rtlCol="0" anchor="b">
            <a:no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CN" altLang="en-US" sz="2400" dirty="0" smtClean="0">
                <a:solidFill>
                  <a:srgbClr val="FF0000"/>
                </a:solidFill>
              </a:rPr>
              <a:t>封装格式</a:t>
            </a:r>
            <a:r>
              <a:rPr lang="zh-CN" altLang="en-US" sz="2400" dirty="0">
                <a:solidFill>
                  <a:srgbClr val="FF0000"/>
                </a:solidFill>
              </a:rPr>
              <a:t> </a:t>
            </a:r>
            <a:r>
              <a:rPr lang="en-US" altLang="zh-CN" sz="2400" dirty="0" err="1" smtClean="0">
                <a:solidFill>
                  <a:srgbClr val="FF0000"/>
                </a:solidFill>
              </a:rPr>
              <a:t>ts</a:t>
            </a:r>
            <a:r>
              <a:rPr lang="zh-CN" altLang="en-US" sz="2400" dirty="0" smtClean="0">
                <a:solidFill>
                  <a:srgbClr val="FF0000"/>
                </a:solidFill>
              </a:rPr>
              <a:t>流包含的内容</a:t>
            </a:r>
            <a:endParaRPr lang="zh-CN" altLang="en-US" sz="2400" dirty="0">
              <a:solidFill>
                <a:srgbClr val="FF0000"/>
              </a:solidFill>
            </a:endParaRPr>
          </a:p>
        </p:txBody>
      </p:sp>
      <p:sp>
        <p:nvSpPr>
          <p:cNvPr id="9" name="内容占位符 2"/>
          <p:cNvSpPr txBox="1">
            <a:spLocks/>
          </p:cNvSpPr>
          <p:nvPr/>
        </p:nvSpPr>
        <p:spPr>
          <a:xfrm>
            <a:off x="971600" y="1988840"/>
            <a:ext cx="6336704" cy="3384376"/>
          </a:xfrm>
          <a:prstGeom prst="rect">
            <a:avLst/>
          </a:prstGeom>
        </p:spPr>
        <p:txBody>
          <a:bodyPr/>
          <a:lstStyle>
            <a:lvl1pPr marL="342900" indent="-274320" algn="l" defTabSz="914400" rtl="0" eaLnBrk="1" latinLnBrk="0" hangingPunct="1">
              <a:spcBef>
                <a:spcPct val="20000"/>
              </a:spcBef>
              <a:buClr>
                <a:schemeClr val="accent1"/>
              </a:buClr>
              <a:buSzPct val="76000"/>
              <a:buFont typeface="Wingdings 2" pitchFamily="18" charset="2"/>
              <a:buChar char=""/>
              <a:defRPr sz="2400" kern="1200">
                <a:solidFill>
                  <a:schemeClr val="tx2"/>
                </a:solidFill>
                <a:latin typeface="+mn-lt"/>
                <a:ea typeface="+mn-ea"/>
                <a:cs typeface="+mn-cs"/>
              </a:defRPr>
            </a:lvl1pPr>
            <a:lvl2pPr marL="640080" indent="-274320" algn="l" defTabSz="914400" rtl="0" eaLnBrk="1" latinLnBrk="0" hangingPunct="1">
              <a:spcBef>
                <a:spcPct val="20000"/>
              </a:spcBef>
              <a:buClr>
                <a:schemeClr val="accent1"/>
              </a:buClr>
              <a:buSzPct val="76000"/>
              <a:buFont typeface="Wingdings 2" pitchFamily="18" charset="2"/>
              <a:buChar char=""/>
              <a:defRPr sz="2200" kern="1200">
                <a:solidFill>
                  <a:schemeClr val="tx2"/>
                </a:solidFill>
                <a:latin typeface="+mn-lt"/>
                <a:ea typeface="+mn-ea"/>
                <a:cs typeface="+mn-cs"/>
              </a:defRPr>
            </a:lvl2pPr>
            <a:lvl3pPr marL="914400" indent="-228600" algn="l" defTabSz="914400" rtl="0" eaLnBrk="1" latinLnBrk="0" hangingPunct="1">
              <a:spcBef>
                <a:spcPct val="20000"/>
              </a:spcBef>
              <a:buClr>
                <a:schemeClr val="accent1"/>
              </a:buClr>
              <a:buSzPct val="76000"/>
              <a:buFont typeface="Wingdings 2" pitchFamily="18" charset="2"/>
              <a:buChar char=""/>
              <a:defRPr sz="2000" kern="1200">
                <a:solidFill>
                  <a:schemeClr val="tx2"/>
                </a:solidFill>
                <a:latin typeface="+mn-lt"/>
                <a:ea typeface="+mn-ea"/>
                <a:cs typeface="+mn-cs"/>
              </a:defRPr>
            </a:lvl3pPr>
            <a:lvl4pPr marL="1124712" indent="-228600" algn="l" defTabSz="914400" rtl="0" eaLnBrk="1" latinLnBrk="0" hangingPunct="1">
              <a:spcBef>
                <a:spcPct val="20000"/>
              </a:spcBef>
              <a:buClr>
                <a:schemeClr val="accent1"/>
              </a:buClr>
              <a:buSzPct val="76000"/>
              <a:buFont typeface="Wingdings 2" pitchFamily="18" charset="2"/>
              <a:buChar char=""/>
              <a:defRPr sz="1800" kern="1200">
                <a:solidFill>
                  <a:schemeClr val="tx2"/>
                </a:solidFill>
                <a:latin typeface="+mn-lt"/>
                <a:ea typeface="+mn-ea"/>
                <a:cs typeface="+mn-cs"/>
              </a:defRPr>
            </a:lvl4pPr>
            <a:lvl5pPr marL="1325880" indent="-228600" algn="l" defTabSz="914400" rtl="0" eaLnBrk="1" latinLnBrk="0" hangingPunct="1">
              <a:spcBef>
                <a:spcPct val="20000"/>
              </a:spcBef>
              <a:buClr>
                <a:schemeClr val="accent1"/>
              </a:buClr>
              <a:buSzPct val="76000"/>
              <a:buFont typeface="Wingdings 2" pitchFamily="18" charset="2"/>
              <a:buChar char=""/>
              <a:defRPr sz="1600" kern="1200" baseline="0">
                <a:solidFill>
                  <a:schemeClr val="tx2"/>
                </a:solidFill>
                <a:latin typeface="+mn-lt"/>
                <a:ea typeface="+mn-ea"/>
                <a:cs typeface="+mn-cs"/>
              </a:defRPr>
            </a:lvl5pPr>
            <a:lvl6pPr marL="1517904"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6pPr>
            <a:lvl7pPr marL="1719072"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7pPr>
            <a:lvl8pPr marL="1920240"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8pPr>
            <a:lvl9pPr marL="2121408"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9pPr>
          </a:lstStyle>
          <a:p>
            <a:r>
              <a:rPr lang="zh-CN" altLang="en-US" sz="1400" dirty="0"/>
              <a:t>一段</a:t>
            </a:r>
            <a:r>
              <a:rPr lang="en-US" altLang="zh-CN" sz="1400" dirty="0"/>
              <a:t>TS</a:t>
            </a:r>
            <a:r>
              <a:rPr lang="zh-CN" altLang="en-US" sz="1400" dirty="0"/>
              <a:t>流，必须包含</a:t>
            </a:r>
            <a:r>
              <a:rPr lang="en-US" altLang="zh-CN" sz="1400" dirty="0"/>
              <a:t>PAT</a:t>
            </a:r>
            <a:r>
              <a:rPr lang="zh-CN" altLang="en-US" sz="1400" dirty="0"/>
              <a:t>包、</a:t>
            </a:r>
            <a:r>
              <a:rPr lang="en-US" altLang="zh-CN" sz="1400" dirty="0"/>
              <a:t>PMT</a:t>
            </a:r>
            <a:r>
              <a:rPr lang="zh-CN" altLang="en-US" sz="1400" dirty="0"/>
              <a:t>包、多个音频包、多个视频包、多个</a:t>
            </a:r>
            <a:r>
              <a:rPr lang="en-US" altLang="zh-CN" sz="1400" dirty="0"/>
              <a:t>PCR</a:t>
            </a:r>
            <a:r>
              <a:rPr lang="zh-CN" altLang="en-US" sz="1400" dirty="0"/>
              <a:t>包、以及其他信息包。</a:t>
            </a:r>
          </a:p>
          <a:p>
            <a:r>
              <a:rPr lang="zh-CN" altLang="en-US" sz="1400" dirty="0"/>
              <a:t>    解析</a:t>
            </a:r>
            <a:r>
              <a:rPr lang="en-US" altLang="zh-CN" sz="1400" dirty="0"/>
              <a:t>TS</a:t>
            </a:r>
            <a:r>
              <a:rPr lang="zh-CN" altLang="en-US" sz="1400" dirty="0"/>
              <a:t>流数据的流程：查找</a:t>
            </a:r>
            <a:r>
              <a:rPr lang="en-US" altLang="zh-CN" sz="1400" dirty="0"/>
              <a:t>PID</a:t>
            </a:r>
            <a:r>
              <a:rPr lang="zh-CN" altLang="en-US" sz="1400" dirty="0"/>
              <a:t>为</a:t>
            </a:r>
            <a:r>
              <a:rPr lang="en-US" altLang="zh-CN" sz="1400" dirty="0"/>
              <a:t>0x0</a:t>
            </a:r>
            <a:r>
              <a:rPr lang="zh-CN" altLang="en-US" sz="1400" dirty="0"/>
              <a:t>的包，解析</a:t>
            </a:r>
            <a:r>
              <a:rPr lang="en-US" altLang="zh-CN" sz="1400" dirty="0"/>
              <a:t>PAT</a:t>
            </a:r>
            <a:r>
              <a:rPr lang="zh-CN" altLang="en-US" sz="1400" dirty="0"/>
              <a:t>，</a:t>
            </a:r>
            <a:r>
              <a:rPr lang="en-US" altLang="zh-CN" sz="1400" dirty="0"/>
              <a:t>PAT</a:t>
            </a:r>
            <a:r>
              <a:rPr lang="zh-CN" altLang="en-US" sz="1400" dirty="0"/>
              <a:t>包中的</a:t>
            </a:r>
            <a:r>
              <a:rPr lang="en-US" altLang="zh-CN" sz="1400" dirty="0" err="1"/>
              <a:t>program_map_PID</a:t>
            </a:r>
            <a:r>
              <a:rPr lang="zh-CN" altLang="en-US" sz="1400" dirty="0"/>
              <a:t>表示</a:t>
            </a:r>
            <a:r>
              <a:rPr lang="en-US" altLang="zh-CN" sz="1400" dirty="0"/>
              <a:t>PMT</a:t>
            </a:r>
            <a:r>
              <a:rPr lang="zh-CN" altLang="en-US" sz="1400" dirty="0"/>
              <a:t>的</a:t>
            </a:r>
            <a:r>
              <a:rPr lang="en-US" altLang="zh-CN" sz="1400" dirty="0"/>
              <a:t>PID</a:t>
            </a:r>
            <a:r>
              <a:rPr lang="zh-CN" altLang="en-US" sz="1400" dirty="0"/>
              <a:t>；查找</a:t>
            </a:r>
            <a:r>
              <a:rPr lang="en-US" altLang="zh-CN" sz="1400" dirty="0"/>
              <a:t>PMT</a:t>
            </a:r>
            <a:r>
              <a:rPr lang="zh-CN" altLang="en-US" sz="1400" dirty="0"/>
              <a:t>，</a:t>
            </a:r>
            <a:r>
              <a:rPr lang="en-US" altLang="zh-CN" sz="1400" dirty="0"/>
              <a:t>PMT</a:t>
            </a:r>
            <a:r>
              <a:rPr lang="zh-CN" altLang="en-US" sz="1400" dirty="0"/>
              <a:t>包中的</a:t>
            </a:r>
            <a:r>
              <a:rPr lang="en-US" altLang="zh-CN" sz="1400" dirty="0" err="1"/>
              <a:t>elementary_PID</a:t>
            </a:r>
            <a:r>
              <a:rPr lang="zh-CN" altLang="en-US" sz="1400" dirty="0"/>
              <a:t>表示音视频包的</a:t>
            </a:r>
            <a:r>
              <a:rPr lang="en-US" altLang="zh-CN" sz="1400" dirty="0"/>
              <a:t>PID</a:t>
            </a:r>
            <a:r>
              <a:rPr lang="zh-CN" altLang="en-US" sz="1400" dirty="0"/>
              <a:t>，</a:t>
            </a:r>
            <a:r>
              <a:rPr lang="en-US" altLang="zh-CN" sz="1400" dirty="0"/>
              <a:t>PMT</a:t>
            </a:r>
            <a:r>
              <a:rPr lang="zh-CN" altLang="en-US" sz="1400" dirty="0"/>
              <a:t>包中的</a:t>
            </a:r>
            <a:r>
              <a:rPr lang="en-US" altLang="zh-CN" sz="1400" dirty="0"/>
              <a:t>PCR_PID</a:t>
            </a:r>
            <a:r>
              <a:rPr lang="zh-CN" altLang="en-US" sz="1400" dirty="0"/>
              <a:t>表示</a:t>
            </a:r>
            <a:r>
              <a:rPr lang="en-US" altLang="zh-CN" sz="1400" dirty="0"/>
              <a:t>PCR</a:t>
            </a:r>
            <a:r>
              <a:rPr lang="zh-CN" altLang="en-US" sz="1400" dirty="0"/>
              <a:t>的</a:t>
            </a:r>
            <a:r>
              <a:rPr lang="en-US" altLang="zh-CN" sz="1400" dirty="0"/>
              <a:t>PID</a:t>
            </a:r>
            <a:r>
              <a:rPr lang="zh-CN" altLang="en-US" sz="1400" dirty="0"/>
              <a:t>，有的时候</a:t>
            </a:r>
            <a:r>
              <a:rPr lang="en-US" altLang="zh-CN" sz="1400" dirty="0"/>
              <a:t>PCR</a:t>
            </a:r>
            <a:r>
              <a:rPr lang="zh-CN" altLang="en-US" sz="1400" dirty="0"/>
              <a:t>的</a:t>
            </a:r>
            <a:r>
              <a:rPr lang="en-US" altLang="zh-CN" sz="1400" dirty="0"/>
              <a:t>PID</a:t>
            </a:r>
            <a:r>
              <a:rPr lang="zh-CN" altLang="en-US" sz="1400" dirty="0"/>
              <a:t>跟音频或者视频的</a:t>
            </a:r>
            <a:r>
              <a:rPr lang="en-US" altLang="zh-CN" sz="1400" dirty="0"/>
              <a:t>PID</a:t>
            </a:r>
            <a:r>
              <a:rPr lang="zh-CN" altLang="en-US" sz="1400" dirty="0"/>
              <a:t>相同，说明</a:t>
            </a:r>
            <a:r>
              <a:rPr lang="en-US" altLang="zh-CN" sz="1400" dirty="0"/>
              <a:t>PCR</a:t>
            </a:r>
            <a:r>
              <a:rPr lang="zh-CN" altLang="en-US" sz="1400" dirty="0"/>
              <a:t>会融进音视频的包，注意解析，有的时候</a:t>
            </a:r>
            <a:r>
              <a:rPr lang="en-US" altLang="zh-CN" sz="1400" dirty="0"/>
              <a:t>PCR</a:t>
            </a:r>
            <a:r>
              <a:rPr lang="zh-CN" altLang="en-US" sz="1400" dirty="0"/>
              <a:t>是自己单独的包；</a:t>
            </a:r>
            <a:r>
              <a:rPr lang="en-US" altLang="zh-CN" sz="1400" dirty="0"/>
              <a:t>CAT</a:t>
            </a:r>
            <a:r>
              <a:rPr lang="zh-CN" altLang="en-US" sz="1400" dirty="0"/>
              <a:t>、</a:t>
            </a:r>
            <a:r>
              <a:rPr lang="en-US" altLang="zh-CN" sz="1400" dirty="0"/>
              <a:t>NIT</a:t>
            </a:r>
            <a:r>
              <a:rPr lang="zh-CN" altLang="en-US" sz="1400" dirty="0"/>
              <a:t>、</a:t>
            </a:r>
            <a:r>
              <a:rPr lang="en-US" altLang="zh-CN" sz="1400" dirty="0"/>
              <a:t>SDT</a:t>
            </a:r>
            <a:r>
              <a:rPr lang="zh-CN" altLang="en-US" sz="1400" dirty="0"/>
              <a:t>、</a:t>
            </a:r>
            <a:r>
              <a:rPr lang="en-US" altLang="zh-CN" sz="1400" dirty="0"/>
              <a:t>EIT</a:t>
            </a:r>
            <a:r>
              <a:rPr lang="zh-CN" altLang="en-US" sz="1400" dirty="0"/>
              <a:t>的</a:t>
            </a:r>
            <a:r>
              <a:rPr lang="en-US" altLang="zh-CN" sz="1400" dirty="0"/>
              <a:t>PID</a:t>
            </a:r>
            <a:r>
              <a:rPr lang="zh-CN" altLang="en-US" sz="1400" dirty="0"/>
              <a:t>分别为</a:t>
            </a:r>
            <a:r>
              <a:rPr lang="en-US" altLang="zh-CN" sz="1400" dirty="0"/>
              <a:t>: 0x01</a:t>
            </a:r>
            <a:r>
              <a:rPr lang="zh-CN" altLang="en-US" sz="1400" dirty="0"/>
              <a:t>、</a:t>
            </a:r>
            <a:r>
              <a:rPr lang="en-US" altLang="zh-CN" sz="1400" dirty="0"/>
              <a:t>0x10</a:t>
            </a:r>
            <a:r>
              <a:rPr lang="zh-CN" altLang="en-US" sz="1400" dirty="0"/>
              <a:t>、</a:t>
            </a:r>
            <a:r>
              <a:rPr lang="en-US" altLang="zh-CN" sz="1400" dirty="0"/>
              <a:t>0x11</a:t>
            </a:r>
            <a:r>
              <a:rPr lang="zh-CN" altLang="en-US" sz="1400" dirty="0"/>
              <a:t>、</a:t>
            </a:r>
            <a:r>
              <a:rPr lang="en-US" altLang="zh-CN" sz="1400" dirty="0"/>
              <a:t>0x12</a:t>
            </a:r>
            <a:r>
              <a:rPr lang="zh-CN" altLang="en-US" sz="1400" dirty="0"/>
              <a:t>。</a:t>
            </a:r>
          </a:p>
          <a:p>
            <a:pPr marL="68580" indent="0">
              <a:buNone/>
            </a:pPr>
            <a:endParaRPr lang="zh-CN" altLang="en-US" sz="1400" dirty="0"/>
          </a:p>
        </p:txBody>
      </p:sp>
    </p:spTree>
    <p:extLst>
      <p:ext uri="{BB962C8B-B14F-4D97-AF65-F5344CB8AC3E}">
        <p14:creationId xmlns:p14="http://schemas.microsoft.com/office/powerpoint/2010/main" val="3785150568"/>
      </p:ext>
    </p:extLst>
  </p:cSld>
  <p:clrMapOvr>
    <a:masterClrMapping/>
  </p:clrMapOvr>
  <p:transition spd="slow">
    <p:pull/>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75656" y="332656"/>
            <a:ext cx="6736712" cy="854968"/>
          </a:xfrm>
        </p:spPr>
        <p:txBody>
          <a:bodyPr/>
          <a:lstStyle/>
          <a:p>
            <a:r>
              <a:rPr lang="en-US" altLang="zh-CN" dirty="0"/>
              <a:t>Audio/video codec</a:t>
            </a:r>
            <a:endParaRPr lang="zh-CN" altLang="en-US" dirty="0"/>
          </a:p>
        </p:txBody>
      </p:sp>
      <p:sp>
        <p:nvSpPr>
          <p:cNvPr id="3" name="日期占位符 2"/>
          <p:cNvSpPr>
            <a:spLocks noGrp="1"/>
          </p:cNvSpPr>
          <p:nvPr>
            <p:ph type="dt" sz="half" idx="10"/>
          </p:nvPr>
        </p:nvSpPr>
        <p:spPr/>
        <p:txBody>
          <a:bodyPr/>
          <a:lstStyle/>
          <a:p>
            <a:fld id="{E3127EC2-47FB-48A1-8644-C8A81DDAA119}" type="datetime4">
              <a:rPr lang="en-US" smtClean="0"/>
              <a:pPr/>
              <a:t>April 22, 2015</a:t>
            </a:fld>
            <a:endParaRPr lang="en-US"/>
          </a:p>
        </p:txBody>
      </p:sp>
      <p:sp>
        <p:nvSpPr>
          <p:cNvPr id="4" name="页脚占位符 3"/>
          <p:cNvSpPr>
            <a:spLocks noGrp="1"/>
          </p:cNvSpPr>
          <p:nvPr>
            <p:ph type="ftr" sz="quarter" idx="11"/>
          </p:nvPr>
        </p:nvSpPr>
        <p:spPr/>
        <p:txBody>
          <a:bodyPr/>
          <a:lstStyle/>
          <a:p>
            <a:endParaRPr lang="en-US" dirty="0"/>
          </a:p>
        </p:txBody>
      </p:sp>
      <p:sp>
        <p:nvSpPr>
          <p:cNvPr id="5" name="灯片编号占位符 4"/>
          <p:cNvSpPr>
            <a:spLocks noGrp="1"/>
          </p:cNvSpPr>
          <p:nvPr>
            <p:ph type="sldNum" sz="quarter" idx="12"/>
          </p:nvPr>
        </p:nvSpPr>
        <p:spPr/>
        <p:txBody>
          <a:bodyPr/>
          <a:lstStyle/>
          <a:p>
            <a:fld id="{8B37D5FE-740C-46F5-801A-FA5477D9711F}" type="slidenum">
              <a:rPr lang="en-US" smtClean="0"/>
              <a:pPr/>
              <a:t>57</a:t>
            </a:fld>
            <a:endParaRPr lang="en-US"/>
          </a:p>
        </p:txBody>
      </p:sp>
      <p:sp>
        <p:nvSpPr>
          <p:cNvPr id="7" name="标题 1"/>
          <p:cNvSpPr txBox="1">
            <a:spLocks/>
          </p:cNvSpPr>
          <p:nvPr/>
        </p:nvSpPr>
        <p:spPr>
          <a:xfrm>
            <a:off x="1763688" y="1280716"/>
            <a:ext cx="5832648" cy="566936"/>
          </a:xfrm>
          <a:prstGeom prst="rect">
            <a:avLst/>
          </a:prstGeom>
        </p:spPr>
        <p:txBody>
          <a:bodyPr vert="horz" lIns="91440" tIns="45720" rIns="91440" bIns="45720" rtlCol="0" anchor="b">
            <a:no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CN" altLang="en-US" sz="2400" dirty="0" smtClean="0">
                <a:solidFill>
                  <a:srgbClr val="FF0000"/>
                </a:solidFill>
              </a:rPr>
              <a:t>封装格式</a:t>
            </a:r>
            <a:r>
              <a:rPr lang="zh-CN" altLang="en-US" sz="2400" dirty="0">
                <a:solidFill>
                  <a:srgbClr val="FF0000"/>
                </a:solidFill>
              </a:rPr>
              <a:t> </a:t>
            </a:r>
            <a:r>
              <a:rPr lang="en-US" altLang="zh-CN" sz="2400" dirty="0" err="1" smtClean="0">
                <a:solidFill>
                  <a:srgbClr val="FF0000"/>
                </a:solidFill>
              </a:rPr>
              <a:t>mpegts</a:t>
            </a:r>
            <a:r>
              <a:rPr lang="zh-CN" altLang="en-US" sz="2400" dirty="0" smtClean="0">
                <a:solidFill>
                  <a:srgbClr val="FF0000"/>
                </a:solidFill>
              </a:rPr>
              <a:t>格式介绍</a:t>
            </a:r>
            <a:endParaRPr lang="zh-CN" altLang="en-US" sz="2400" dirty="0">
              <a:solidFill>
                <a:srgbClr val="FF0000"/>
              </a:solidFill>
            </a:endParaRPr>
          </a:p>
        </p:txBody>
      </p:sp>
      <p:sp>
        <p:nvSpPr>
          <p:cNvPr id="9" name="内容占位符 2"/>
          <p:cNvSpPr txBox="1">
            <a:spLocks/>
          </p:cNvSpPr>
          <p:nvPr/>
        </p:nvSpPr>
        <p:spPr>
          <a:xfrm>
            <a:off x="971600" y="1988840"/>
            <a:ext cx="6336704" cy="1944216"/>
          </a:xfrm>
          <a:prstGeom prst="rect">
            <a:avLst/>
          </a:prstGeom>
        </p:spPr>
        <p:txBody>
          <a:bodyPr/>
          <a:lstStyle>
            <a:lvl1pPr marL="342900" indent="-274320" algn="l" defTabSz="914400" rtl="0" eaLnBrk="1" latinLnBrk="0" hangingPunct="1">
              <a:spcBef>
                <a:spcPct val="20000"/>
              </a:spcBef>
              <a:buClr>
                <a:schemeClr val="accent1"/>
              </a:buClr>
              <a:buSzPct val="76000"/>
              <a:buFont typeface="Wingdings 2" pitchFamily="18" charset="2"/>
              <a:buChar char=""/>
              <a:defRPr sz="2400" kern="1200">
                <a:solidFill>
                  <a:schemeClr val="tx2"/>
                </a:solidFill>
                <a:latin typeface="+mn-lt"/>
                <a:ea typeface="+mn-ea"/>
                <a:cs typeface="+mn-cs"/>
              </a:defRPr>
            </a:lvl1pPr>
            <a:lvl2pPr marL="640080" indent="-274320" algn="l" defTabSz="914400" rtl="0" eaLnBrk="1" latinLnBrk="0" hangingPunct="1">
              <a:spcBef>
                <a:spcPct val="20000"/>
              </a:spcBef>
              <a:buClr>
                <a:schemeClr val="accent1"/>
              </a:buClr>
              <a:buSzPct val="76000"/>
              <a:buFont typeface="Wingdings 2" pitchFamily="18" charset="2"/>
              <a:buChar char=""/>
              <a:defRPr sz="2200" kern="1200">
                <a:solidFill>
                  <a:schemeClr val="tx2"/>
                </a:solidFill>
                <a:latin typeface="+mn-lt"/>
                <a:ea typeface="+mn-ea"/>
                <a:cs typeface="+mn-cs"/>
              </a:defRPr>
            </a:lvl2pPr>
            <a:lvl3pPr marL="914400" indent="-228600" algn="l" defTabSz="914400" rtl="0" eaLnBrk="1" latinLnBrk="0" hangingPunct="1">
              <a:spcBef>
                <a:spcPct val="20000"/>
              </a:spcBef>
              <a:buClr>
                <a:schemeClr val="accent1"/>
              </a:buClr>
              <a:buSzPct val="76000"/>
              <a:buFont typeface="Wingdings 2" pitchFamily="18" charset="2"/>
              <a:buChar char=""/>
              <a:defRPr sz="2000" kern="1200">
                <a:solidFill>
                  <a:schemeClr val="tx2"/>
                </a:solidFill>
                <a:latin typeface="+mn-lt"/>
                <a:ea typeface="+mn-ea"/>
                <a:cs typeface="+mn-cs"/>
              </a:defRPr>
            </a:lvl3pPr>
            <a:lvl4pPr marL="1124712" indent="-228600" algn="l" defTabSz="914400" rtl="0" eaLnBrk="1" latinLnBrk="0" hangingPunct="1">
              <a:spcBef>
                <a:spcPct val="20000"/>
              </a:spcBef>
              <a:buClr>
                <a:schemeClr val="accent1"/>
              </a:buClr>
              <a:buSzPct val="76000"/>
              <a:buFont typeface="Wingdings 2" pitchFamily="18" charset="2"/>
              <a:buChar char=""/>
              <a:defRPr sz="1800" kern="1200">
                <a:solidFill>
                  <a:schemeClr val="tx2"/>
                </a:solidFill>
                <a:latin typeface="+mn-lt"/>
                <a:ea typeface="+mn-ea"/>
                <a:cs typeface="+mn-cs"/>
              </a:defRPr>
            </a:lvl4pPr>
            <a:lvl5pPr marL="1325880" indent="-228600" algn="l" defTabSz="914400" rtl="0" eaLnBrk="1" latinLnBrk="0" hangingPunct="1">
              <a:spcBef>
                <a:spcPct val="20000"/>
              </a:spcBef>
              <a:buClr>
                <a:schemeClr val="accent1"/>
              </a:buClr>
              <a:buSzPct val="76000"/>
              <a:buFont typeface="Wingdings 2" pitchFamily="18" charset="2"/>
              <a:buChar char=""/>
              <a:defRPr sz="1600" kern="1200" baseline="0">
                <a:solidFill>
                  <a:schemeClr val="tx2"/>
                </a:solidFill>
                <a:latin typeface="+mn-lt"/>
                <a:ea typeface="+mn-ea"/>
                <a:cs typeface="+mn-cs"/>
              </a:defRPr>
            </a:lvl5pPr>
            <a:lvl6pPr marL="1517904"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6pPr>
            <a:lvl7pPr marL="1719072"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7pPr>
            <a:lvl8pPr marL="1920240"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8pPr>
            <a:lvl9pPr marL="2121408"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9pPr>
          </a:lstStyle>
          <a:p>
            <a:r>
              <a:rPr lang="en-US" altLang="zh-CN" sz="1400" dirty="0"/>
              <a:t>File extension TS is commonly seen on video, audio, and data whose streams are encapsulated for </a:t>
            </a:r>
            <a:r>
              <a:rPr lang="en-US" altLang="zh-CN" sz="1400" dirty="0">
                <a:solidFill>
                  <a:srgbClr val="FF0000"/>
                </a:solidFill>
              </a:rPr>
              <a:t>digital transmission use</a:t>
            </a:r>
            <a:r>
              <a:rPr lang="en-US" altLang="zh-CN" sz="1400" dirty="0"/>
              <a:t>. Transmission Stream (TS) is compliant to MPEG2- Part 1 specification. TS files are actually HDTV data composed of several mpeg video and audio used and interpreted by digital tuners. </a:t>
            </a:r>
            <a:endParaRPr lang="en-US" altLang="zh-CN" sz="1400" dirty="0" smtClean="0"/>
          </a:p>
          <a:p>
            <a:r>
              <a:rPr lang="en-US" altLang="zh-CN" sz="1400" dirty="0"/>
              <a:t>TS</a:t>
            </a:r>
            <a:r>
              <a:rPr lang="zh-CN" altLang="en-US" sz="1400" dirty="0"/>
              <a:t>：全称为</a:t>
            </a:r>
            <a:r>
              <a:rPr lang="en-US" altLang="zh-CN" sz="1400" dirty="0"/>
              <a:t>MPEG2-TS</a:t>
            </a:r>
            <a:r>
              <a:rPr lang="zh-CN" altLang="en-US" sz="1400" dirty="0"/>
              <a:t>。</a:t>
            </a:r>
            <a:r>
              <a:rPr lang="en-US" altLang="zh-CN" sz="1400" dirty="0"/>
              <a:t>TS</a:t>
            </a:r>
            <a:r>
              <a:rPr lang="zh-CN" altLang="en-US" sz="1400" dirty="0"/>
              <a:t>即</a:t>
            </a:r>
            <a:r>
              <a:rPr lang="en-US" altLang="zh-CN" sz="1400" dirty="0"/>
              <a:t>"Transport Stream"</a:t>
            </a:r>
            <a:r>
              <a:rPr lang="zh-CN" altLang="en-US" sz="1400" dirty="0"/>
              <a:t>的缩写。它是分包发送的，每一个包长为</a:t>
            </a:r>
            <a:r>
              <a:rPr lang="en-US" altLang="zh-CN" sz="1400" dirty="0"/>
              <a:t>188</a:t>
            </a:r>
            <a:r>
              <a:rPr lang="zh-CN" altLang="en-US" sz="1400" dirty="0"/>
              <a:t>字节（还有</a:t>
            </a:r>
            <a:r>
              <a:rPr lang="en-US" altLang="zh-CN" sz="1400" dirty="0"/>
              <a:t>192</a:t>
            </a:r>
            <a:r>
              <a:rPr lang="zh-CN" altLang="en-US" sz="1400" dirty="0"/>
              <a:t>和</a:t>
            </a:r>
            <a:r>
              <a:rPr lang="en-US" altLang="zh-CN" sz="1400" dirty="0"/>
              <a:t>204</a:t>
            </a:r>
            <a:r>
              <a:rPr lang="zh-CN" altLang="en-US" sz="1400" dirty="0"/>
              <a:t>个字节的包）。包的结构为，包头为</a:t>
            </a:r>
            <a:r>
              <a:rPr lang="en-US" altLang="zh-CN" sz="1400" dirty="0"/>
              <a:t>4</a:t>
            </a:r>
            <a:r>
              <a:rPr lang="zh-CN" altLang="en-US" sz="1400" dirty="0"/>
              <a:t>个字节（第一个字节为</a:t>
            </a:r>
            <a:r>
              <a:rPr lang="en-US" altLang="zh-CN" sz="1400" dirty="0"/>
              <a:t>0x47</a:t>
            </a:r>
            <a:r>
              <a:rPr lang="zh-CN" altLang="en-US" sz="1400" dirty="0"/>
              <a:t>），负载为</a:t>
            </a:r>
            <a:r>
              <a:rPr lang="en-US" altLang="zh-CN" sz="1400" dirty="0"/>
              <a:t>184</a:t>
            </a:r>
            <a:r>
              <a:rPr lang="zh-CN" altLang="en-US" sz="1400" dirty="0"/>
              <a:t>个字节。在</a:t>
            </a:r>
            <a:r>
              <a:rPr lang="en-US" altLang="zh-CN" sz="1400" dirty="0"/>
              <a:t>TS</a:t>
            </a:r>
            <a:r>
              <a:rPr lang="zh-CN" altLang="en-US" sz="1400" dirty="0"/>
              <a:t>流里可以填入很多类型的数据，如视频、音频、自定义信息等。</a:t>
            </a:r>
            <a:r>
              <a:rPr lang="en-US" altLang="zh-CN" sz="1400" dirty="0"/>
              <a:t>MPEG2-TS</a:t>
            </a:r>
            <a:r>
              <a:rPr lang="zh-CN" altLang="en-US" sz="1400" dirty="0"/>
              <a:t>主要应用于实时传送的节目，比如实时广播的电视节目。</a:t>
            </a:r>
            <a:r>
              <a:rPr lang="en-US" altLang="zh-CN" sz="1400" dirty="0"/>
              <a:t>MPEG2-TS</a:t>
            </a:r>
            <a:r>
              <a:rPr lang="zh-CN" altLang="en-US" sz="1400" dirty="0"/>
              <a:t>格式的特点就是要求从视频流的任一片段开始都是可以独立解码的。简单地说，将</a:t>
            </a:r>
            <a:r>
              <a:rPr lang="en-US" altLang="zh-CN" sz="1400" dirty="0"/>
              <a:t>DVD</a:t>
            </a:r>
            <a:r>
              <a:rPr lang="zh-CN" altLang="en-US" sz="1400" dirty="0"/>
              <a:t>上的</a:t>
            </a:r>
            <a:r>
              <a:rPr lang="en-US" altLang="zh-CN" sz="1400" dirty="0"/>
              <a:t>VOB</a:t>
            </a:r>
            <a:r>
              <a:rPr lang="zh-CN" altLang="en-US" sz="1400" dirty="0"/>
              <a:t>文件的前面一截</a:t>
            </a:r>
            <a:r>
              <a:rPr lang="en-US" altLang="zh-CN" sz="1400" dirty="0"/>
              <a:t>cut</a:t>
            </a:r>
            <a:r>
              <a:rPr lang="zh-CN" altLang="en-US" sz="1400" dirty="0"/>
              <a:t>掉（或者是数据损坏数据）就会导致整个文件无法解码，而电视节目是任何时候打开电视机都能解码（收看）的。</a:t>
            </a:r>
          </a:p>
          <a:p>
            <a:r>
              <a:rPr lang="zh-CN" altLang="en-US" sz="1400" dirty="0"/>
              <a:t>   </a:t>
            </a:r>
            <a:r>
              <a:rPr lang="en-US" altLang="zh-CN" sz="1400" dirty="0"/>
              <a:t>TS</a:t>
            </a:r>
            <a:r>
              <a:rPr lang="zh-CN" altLang="en-US" sz="1400" dirty="0"/>
              <a:t>解析需要参考：</a:t>
            </a:r>
            <a:r>
              <a:rPr lang="en-US" altLang="zh-CN" sz="1400" dirty="0"/>
              <a:t>ISO/IEC 13818-1</a:t>
            </a:r>
            <a:r>
              <a:rPr lang="zh-CN" altLang="en-US" sz="1400" dirty="0"/>
              <a:t>的</a:t>
            </a:r>
            <a:r>
              <a:rPr lang="en-US" altLang="zh-CN" sz="1400" dirty="0"/>
              <a:t>2.4 Transport Stream </a:t>
            </a:r>
            <a:r>
              <a:rPr lang="en-US" altLang="zh-CN" sz="1400" dirty="0" err="1"/>
              <a:t>bitstream</a:t>
            </a:r>
            <a:r>
              <a:rPr lang="en-US" altLang="zh-CN" sz="1400" dirty="0"/>
              <a:t> requirements</a:t>
            </a:r>
          </a:p>
          <a:p>
            <a:endParaRPr lang="zh-CN" altLang="en-US" sz="1400" dirty="0"/>
          </a:p>
        </p:txBody>
      </p:sp>
    </p:spTree>
    <p:extLst>
      <p:ext uri="{BB962C8B-B14F-4D97-AF65-F5344CB8AC3E}">
        <p14:creationId xmlns:p14="http://schemas.microsoft.com/office/powerpoint/2010/main" val="3031477554"/>
      </p:ext>
    </p:extLst>
  </p:cSld>
  <p:clrMapOvr>
    <a:masterClrMapping/>
  </p:clrMapOvr>
  <p:transition spd="slow">
    <p:pull/>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75656" y="332656"/>
            <a:ext cx="6736712" cy="854968"/>
          </a:xfrm>
        </p:spPr>
        <p:txBody>
          <a:bodyPr/>
          <a:lstStyle/>
          <a:p>
            <a:r>
              <a:rPr lang="en-US" altLang="zh-CN" dirty="0"/>
              <a:t>Audio/video codec</a:t>
            </a:r>
            <a:endParaRPr lang="zh-CN" altLang="en-US" dirty="0"/>
          </a:p>
        </p:txBody>
      </p:sp>
      <p:sp>
        <p:nvSpPr>
          <p:cNvPr id="3" name="日期占位符 2"/>
          <p:cNvSpPr>
            <a:spLocks noGrp="1"/>
          </p:cNvSpPr>
          <p:nvPr>
            <p:ph type="dt" sz="half" idx="10"/>
          </p:nvPr>
        </p:nvSpPr>
        <p:spPr/>
        <p:txBody>
          <a:bodyPr/>
          <a:lstStyle/>
          <a:p>
            <a:fld id="{E3127EC2-47FB-48A1-8644-C8A81DDAA119}" type="datetime4">
              <a:rPr lang="en-US" smtClean="0"/>
              <a:pPr/>
              <a:t>April 22, 2015</a:t>
            </a:fld>
            <a:endParaRPr lang="en-US"/>
          </a:p>
        </p:txBody>
      </p:sp>
      <p:sp>
        <p:nvSpPr>
          <p:cNvPr id="4" name="页脚占位符 3"/>
          <p:cNvSpPr>
            <a:spLocks noGrp="1"/>
          </p:cNvSpPr>
          <p:nvPr>
            <p:ph type="ftr" sz="quarter" idx="11"/>
          </p:nvPr>
        </p:nvSpPr>
        <p:spPr/>
        <p:txBody>
          <a:bodyPr/>
          <a:lstStyle/>
          <a:p>
            <a:endParaRPr lang="en-US" dirty="0"/>
          </a:p>
        </p:txBody>
      </p:sp>
      <p:sp>
        <p:nvSpPr>
          <p:cNvPr id="5" name="灯片编号占位符 4"/>
          <p:cNvSpPr>
            <a:spLocks noGrp="1"/>
          </p:cNvSpPr>
          <p:nvPr>
            <p:ph type="sldNum" sz="quarter" idx="12"/>
          </p:nvPr>
        </p:nvSpPr>
        <p:spPr/>
        <p:txBody>
          <a:bodyPr/>
          <a:lstStyle/>
          <a:p>
            <a:fld id="{8B37D5FE-740C-46F5-801A-FA5477D9711F}" type="slidenum">
              <a:rPr lang="en-US" smtClean="0"/>
              <a:pPr/>
              <a:t>58</a:t>
            </a:fld>
            <a:endParaRPr lang="en-US"/>
          </a:p>
        </p:txBody>
      </p:sp>
      <p:sp>
        <p:nvSpPr>
          <p:cNvPr id="7" name="标题 1"/>
          <p:cNvSpPr txBox="1">
            <a:spLocks/>
          </p:cNvSpPr>
          <p:nvPr/>
        </p:nvSpPr>
        <p:spPr>
          <a:xfrm>
            <a:off x="1763688" y="1280716"/>
            <a:ext cx="5832648" cy="566936"/>
          </a:xfrm>
          <a:prstGeom prst="rect">
            <a:avLst/>
          </a:prstGeom>
        </p:spPr>
        <p:txBody>
          <a:bodyPr vert="horz" lIns="91440" tIns="45720" rIns="91440" bIns="45720" rtlCol="0" anchor="b">
            <a:no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CN" altLang="en-US" sz="2400" dirty="0" smtClean="0">
                <a:solidFill>
                  <a:srgbClr val="FF0000"/>
                </a:solidFill>
              </a:rPr>
              <a:t>封装格式</a:t>
            </a:r>
            <a:r>
              <a:rPr lang="zh-CN" altLang="en-US" sz="2400" dirty="0">
                <a:solidFill>
                  <a:srgbClr val="FF0000"/>
                </a:solidFill>
              </a:rPr>
              <a:t> </a:t>
            </a:r>
            <a:r>
              <a:rPr lang="en-US" altLang="zh-CN" sz="2400" dirty="0" err="1" smtClean="0">
                <a:solidFill>
                  <a:srgbClr val="FF0000"/>
                </a:solidFill>
              </a:rPr>
              <a:t>mpegts</a:t>
            </a:r>
            <a:r>
              <a:rPr lang="zh-CN" altLang="en-US" sz="2400" dirty="0" smtClean="0">
                <a:solidFill>
                  <a:srgbClr val="FF0000"/>
                </a:solidFill>
              </a:rPr>
              <a:t>格式介绍</a:t>
            </a:r>
            <a:endParaRPr lang="zh-CN" altLang="en-US" sz="2400" dirty="0">
              <a:solidFill>
                <a:srgbClr val="FF0000"/>
              </a:solidFill>
            </a:endParaRPr>
          </a:p>
        </p:txBody>
      </p:sp>
      <p:pic>
        <p:nvPicPr>
          <p:cNvPr id="8194" name="Picture 2" descr="D:\24922718_136850242110s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1640" y="1844824"/>
            <a:ext cx="6120680" cy="1496427"/>
          </a:xfrm>
          <a:prstGeom prst="rect">
            <a:avLst/>
          </a:prstGeom>
          <a:noFill/>
          <a:extLst>
            <a:ext uri="{909E8E84-426E-40DD-AFC4-6F175D3DCCD1}">
              <a14:hiddenFill xmlns:a14="http://schemas.microsoft.com/office/drawing/2010/main">
                <a:solidFill>
                  <a:srgbClr val="FFFFFF"/>
                </a:solidFill>
              </a14:hiddenFill>
            </a:ext>
          </a:extLst>
        </p:spPr>
      </p:pic>
      <p:pic>
        <p:nvPicPr>
          <p:cNvPr id="8195" name="Picture 3" descr="D:\24922718_13685025656OCk.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8070" y="3516587"/>
            <a:ext cx="7938386" cy="23606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824561"/>
      </p:ext>
    </p:extLst>
  </p:cSld>
  <p:clrMapOvr>
    <a:masterClrMapping/>
  </p:clrMapOvr>
  <p:transition spd="slow">
    <p:pull/>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75656" y="332656"/>
            <a:ext cx="6736712" cy="854968"/>
          </a:xfrm>
        </p:spPr>
        <p:txBody>
          <a:bodyPr/>
          <a:lstStyle/>
          <a:p>
            <a:r>
              <a:rPr lang="en-US" altLang="zh-CN" dirty="0"/>
              <a:t>Audio/video codec</a:t>
            </a:r>
            <a:endParaRPr lang="zh-CN" altLang="en-US" dirty="0"/>
          </a:p>
        </p:txBody>
      </p:sp>
      <p:sp>
        <p:nvSpPr>
          <p:cNvPr id="3" name="日期占位符 2"/>
          <p:cNvSpPr>
            <a:spLocks noGrp="1"/>
          </p:cNvSpPr>
          <p:nvPr>
            <p:ph type="dt" sz="half" idx="10"/>
          </p:nvPr>
        </p:nvSpPr>
        <p:spPr/>
        <p:txBody>
          <a:bodyPr/>
          <a:lstStyle/>
          <a:p>
            <a:fld id="{E3127EC2-47FB-48A1-8644-C8A81DDAA119}" type="datetime4">
              <a:rPr lang="en-US" smtClean="0"/>
              <a:pPr/>
              <a:t>April 22, 2015</a:t>
            </a:fld>
            <a:endParaRPr lang="en-US"/>
          </a:p>
        </p:txBody>
      </p:sp>
      <p:sp>
        <p:nvSpPr>
          <p:cNvPr id="4" name="页脚占位符 3"/>
          <p:cNvSpPr>
            <a:spLocks noGrp="1"/>
          </p:cNvSpPr>
          <p:nvPr>
            <p:ph type="ftr" sz="quarter" idx="11"/>
          </p:nvPr>
        </p:nvSpPr>
        <p:spPr/>
        <p:txBody>
          <a:bodyPr/>
          <a:lstStyle/>
          <a:p>
            <a:endParaRPr lang="en-US" dirty="0"/>
          </a:p>
        </p:txBody>
      </p:sp>
      <p:sp>
        <p:nvSpPr>
          <p:cNvPr id="5" name="灯片编号占位符 4"/>
          <p:cNvSpPr>
            <a:spLocks noGrp="1"/>
          </p:cNvSpPr>
          <p:nvPr>
            <p:ph type="sldNum" sz="quarter" idx="12"/>
          </p:nvPr>
        </p:nvSpPr>
        <p:spPr/>
        <p:txBody>
          <a:bodyPr/>
          <a:lstStyle/>
          <a:p>
            <a:fld id="{8B37D5FE-740C-46F5-801A-FA5477D9711F}" type="slidenum">
              <a:rPr lang="en-US" smtClean="0"/>
              <a:pPr/>
              <a:t>59</a:t>
            </a:fld>
            <a:endParaRPr lang="en-US"/>
          </a:p>
        </p:txBody>
      </p:sp>
      <p:sp>
        <p:nvSpPr>
          <p:cNvPr id="7" name="标题 1"/>
          <p:cNvSpPr txBox="1">
            <a:spLocks/>
          </p:cNvSpPr>
          <p:nvPr/>
        </p:nvSpPr>
        <p:spPr>
          <a:xfrm>
            <a:off x="1763688" y="1280716"/>
            <a:ext cx="5832648" cy="566936"/>
          </a:xfrm>
          <a:prstGeom prst="rect">
            <a:avLst/>
          </a:prstGeom>
        </p:spPr>
        <p:txBody>
          <a:bodyPr vert="horz" lIns="91440" tIns="45720" rIns="91440" bIns="45720" rtlCol="0" anchor="b">
            <a:no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CN" altLang="en-US" sz="2400" dirty="0" smtClean="0">
                <a:solidFill>
                  <a:srgbClr val="FF0000"/>
                </a:solidFill>
              </a:rPr>
              <a:t>封装格式</a:t>
            </a:r>
            <a:r>
              <a:rPr lang="zh-CN" altLang="en-US" sz="2400" dirty="0">
                <a:solidFill>
                  <a:srgbClr val="FF0000"/>
                </a:solidFill>
              </a:rPr>
              <a:t> </a:t>
            </a:r>
            <a:r>
              <a:rPr lang="en-US" altLang="zh-CN" sz="2400" dirty="0" err="1" smtClean="0">
                <a:solidFill>
                  <a:srgbClr val="FF0000"/>
                </a:solidFill>
              </a:rPr>
              <a:t>mpegts</a:t>
            </a:r>
            <a:r>
              <a:rPr lang="zh-CN" altLang="en-US" sz="2400" dirty="0" smtClean="0">
                <a:solidFill>
                  <a:srgbClr val="FF0000"/>
                </a:solidFill>
              </a:rPr>
              <a:t>格式介绍</a:t>
            </a:r>
            <a:endParaRPr lang="zh-CN" altLang="en-US" sz="2400" dirty="0">
              <a:solidFill>
                <a:srgbClr val="FF0000"/>
              </a:solidFill>
            </a:endParaRPr>
          </a:p>
        </p:txBody>
      </p:sp>
      <p:pic>
        <p:nvPicPr>
          <p:cNvPr id="1026" name="Picture 2" descr="D:\34837790_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7624" y="1988840"/>
            <a:ext cx="6393892" cy="34563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4833832"/>
      </p:ext>
    </p:extLst>
  </p:cSld>
  <p:clrMapOvr>
    <a:masterClrMapping/>
  </p:clrMapOvr>
  <p:transition spd="slow">
    <p:pull/>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75656" y="332656"/>
            <a:ext cx="6736712" cy="854968"/>
          </a:xfrm>
        </p:spPr>
        <p:txBody>
          <a:bodyPr/>
          <a:lstStyle/>
          <a:p>
            <a:r>
              <a:rPr lang="en-US" altLang="zh-CN" dirty="0" smtClean="0"/>
              <a:t>Audio/video codec</a:t>
            </a:r>
            <a:endParaRPr lang="zh-CN" altLang="en-US" dirty="0"/>
          </a:p>
        </p:txBody>
      </p:sp>
      <p:sp>
        <p:nvSpPr>
          <p:cNvPr id="3" name="日期占位符 2"/>
          <p:cNvSpPr>
            <a:spLocks noGrp="1"/>
          </p:cNvSpPr>
          <p:nvPr>
            <p:ph type="dt" sz="half" idx="10"/>
          </p:nvPr>
        </p:nvSpPr>
        <p:spPr/>
        <p:txBody>
          <a:bodyPr/>
          <a:lstStyle/>
          <a:p>
            <a:fld id="{E3127EC2-47FB-48A1-8644-C8A81DDAA119}" type="datetime4">
              <a:rPr lang="en-US" smtClean="0"/>
              <a:pPr/>
              <a:t>April 22, 2015</a:t>
            </a:fld>
            <a:endParaRPr lang="en-US"/>
          </a:p>
        </p:txBody>
      </p:sp>
      <p:sp>
        <p:nvSpPr>
          <p:cNvPr id="4" name="页脚占位符 3"/>
          <p:cNvSpPr>
            <a:spLocks noGrp="1"/>
          </p:cNvSpPr>
          <p:nvPr>
            <p:ph type="ftr" sz="quarter" idx="11"/>
          </p:nvPr>
        </p:nvSpPr>
        <p:spPr/>
        <p:txBody>
          <a:bodyPr/>
          <a:lstStyle/>
          <a:p>
            <a:endParaRPr lang="en-US" dirty="0"/>
          </a:p>
        </p:txBody>
      </p:sp>
      <p:sp>
        <p:nvSpPr>
          <p:cNvPr id="5" name="灯片编号占位符 4"/>
          <p:cNvSpPr>
            <a:spLocks noGrp="1"/>
          </p:cNvSpPr>
          <p:nvPr>
            <p:ph type="sldNum" sz="quarter" idx="12"/>
          </p:nvPr>
        </p:nvSpPr>
        <p:spPr/>
        <p:txBody>
          <a:bodyPr/>
          <a:lstStyle/>
          <a:p>
            <a:fld id="{8B37D5FE-740C-46F5-801A-FA5477D9711F}" type="slidenum">
              <a:rPr lang="en-US" smtClean="0"/>
              <a:pPr/>
              <a:t>6</a:t>
            </a:fld>
            <a:endParaRPr lang="en-US"/>
          </a:p>
        </p:txBody>
      </p:sp>
      <p:sp>
        <p:nvSpPr>
          <p:cNvPr id="7" name="标题 1"/>
          <p:cNvSpPr txBox="1">
            <a:spLocks/>
          </p:cNvSpPr>
          <p:nvPr/>
        </p:nvSpPr>
        <p:spPr>
          <a:xfrm>
            <a:off x="2195736" y="1280716"/>
            <a:ext cx="4320480" cy="566936"/>
          </a:xfrm>
          <a:prstGeom prst="rect">
            <a:avLst/>
          </a:prstGeom>
        </p:spPr>
        <p:txBody>
          <a:bodyPr vert="horz" lIns="91440" tIns="45720" rIns="91440" bIns="45720" rtlCol="0" anchor="b">
            <a:norm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ltLang="zh-CN" sz="2800" dirty="0" smtClean="0">
                <a:solidFill>
                  <a:srgbClr val="FF0000"/>
                </a:solidFill>
              </a:rPr>
              <a:t>RGB565 </a:t>
            </a:r>
            <a:r>
              <a:rPr lang="en-US" altLang="zh-CN" sz="2800" dirty="0" smtClean="0">
                <a:solidFill>
                  <a:schemeClr val="bg2">
                    <a:lumMod val="75000"/>
                  </a:schemeClr>
                </a:solidFill>
              </a:rPr>
              <a:t>and</a:t>
            </a:r>
            <a:r>
              <a:rPr lang="en-US" altLang="zh-CN" sz="2800" dirty="0" smtClean="0">
                <a:solidFill>
                  <a:srgbClr val="FF0000"/>
                </a:solidFill>
              </a:rPr>
              <a:t> </a:t>
            </a:r>
            <a:r>
              <a:rPr lang="en-US" altLang="zh-CN" sz="2800" dirty="0" smtClean="0">
                <a:solidFill>
                  <a:srgbClr val="002060"/>
                </a:solidFill>
              </a:rPr>
              <a:t>RGB24</a:t>
            </a:r>
            <a:endParaRPr lang="zh-CN" altLang="en-US" sz="2800" dirty="0">
              <a:solidFill>
                <a:srgbClr val="002060"/>
              </a:solidFill>
            </a:endParaRPr>
          </a:p>
        </p:txBody>
      </p:sp>
      <p:sp>
        <p:nvSpPr>
          <p:cNvPr id="8" name="矩形 7"/>
          <p:cNvSpPr/>
          <p:nvPr/>
        </p:nvSpPr>
        <p:spPr>
          <a:xfrm>
            <a:off x="827584" y="1916832"/>
            <a:ext cx="7344816" cy="3139321"/>
          </a:xfrm>
          <a:prstGeom prst="rect">
            <a:avLst/>
          </a:prstGeom>
        </p:spPr>
        <p:txBody>
          <a:bodyPr wrap="square">
            <a:spAutoFit/>
          </a:bodyPr>
          <a:lstStyle/>
          <a:p>
            <a:r>
              <a:rPr lang="en-US" altLang="zh-CN" dirty="0">
                <a:solidFill>
                  <a:srgbClr val="FF0000"/>
                </a:solidFill>
              </a:rPr>
              <a:t>R</a:t>
            </a:r>
            <a:r>
              <a:rPr lang="en-US" altLang="zh-CN" dirty="0" smtClean="0">
                <a:solidFill>
                  <a:srgbClr val="FF0000"/>
                </a:solidFill>
              </a:rPr>
              <a:t>GB565</a:t>
            </a:r>
            <a:r>
              <a:rPr lang="zh-CN" altLang="en-US" dirty="0">
                <a:solidFill>
                  <a:srgbClr val="FF0000"/>
                </a:solidFill>
              </a:rPr>
              <a:t>使用</a:t>
            </a:r>
            <a:r>
              <a:rPr lang="en-US" altLang="zh-CN" dirty="0">
                <a:solidFill>
                  <a:srgbClr val="FF0000"/>
                </a:solidFill>
              </a:rPr>
              <a:t>16</a:t>
            </a:r>
            <a:r>
              <a:rPr lang="zh-CN" altLang="en-US" dirty="0">
                <a:solidFill>
                  <a:srgbClr val="FF0000"/>
                </a:solidFill>
              </a:rPr>
              <a:t>位表示一个</a:t>
            </a:r>
            <a:r>
              <a:rPr lang="zh-CN" altLang="en-US" dirty="0" smtClean="0">
                <a:solidFill>
                  <a:srgbClr val="FF0000"/>
                </a:solidFill>
              </a:rPr>
              <a:t>像素</a:t>
            </a:r>
            <a:endParaRPr lang="en-US" altLang="zh-CN" dirty="0" smtClean="0">
              <a:solidFill>
                <a:srgbClr val="FF0000"/>
              </a:solidFill>
            </a:endParaRPr>
          </a:p>
          <a:p>
            <a:r>
              <a:rPr lang="zh-CN" altLang="en-US" dirty="0" smtClean="0">
                <a:solidFill>
                  <a:srgbClr val="FF0000"/>
                </a:solidFill>
              </a:rPr>
              <a:t>这</a:t>
            </a:r>
            <a:r>
              <a:rPr lang="en-US" altLang="zh-CN" dirty="0">
                <a:solidFill>
                  <a:srgbClr val="FF0000"/>
                </a:solidFill>
              </a:rPr>
              <a:t>16</a:t>
            </a:r>
            <a:r>
              <a:rPr lang="zh-CN" altLang="en-US" dirty="0">
                <a:solidFill>
                  <a:srgbClr val="FF0000"/>
                </a:solidFill>
              </a:rPr>
              <a:t>位中的</a:t>
            </a:r>
            <a:r>
              <a:rPr lang="en-US" altLang="zh-CN" dirty="0">
                <a:solidFill>
                  <a:srgbClr val="FF0000"/>
                </a:solidFill>
              </a:rPr>
              <a:t>5</a:t>
            </a:r>
            <a:r>
              <a:rPr lang="zh-CN" altLang="en-US" dirty="0">
                <a:solidFill>
                  <a:srgbClr val="FF0000"/>
                </a:solidFill>
              </a:rPr>
              <a:t>位用于</a:t>
            </a:r>
            <a:r>
              <a:rPr lang="en-US" altLang="zh-CN" dirty="0">
                <a:solidFill>
                  <a:srgbClr val="FF0000"/>
                </a:solidFill>
              </a:rPr>
              <a:t>R</a:t>
            </a:r>
            <a:r>
              <a:rPr lang="zh-CN" altLang="en-US" dirty="0">
                <a:solidFill>
                  <a:srgbClr val="FF0000"/>
                </a:solidFill>
              </a:rPr>
              <a:t>，</a:t>
            </a:r>
            <a:r>
              <a:rPr lang="en-US" altLang="zh-CN" dirty="0">
                <a:solidFill>
                  <a:srgbClr val="FF0000"/>
                </a:solidFill>
              </a:rPr>
              <a:t>6</a:t>
            </a:r>
            <a:r>
              <a:rPr lang="zh-CN" altLang="en-US" dirty="0">
                <a:solidFill>
                  <a:srgbClr val="FF0000"/>
                </a:solidFill>
              </a:rPr>
              <a:t>位用于</a:t>
            </a:r>
            <a:r>
              <a:rPr lang="en-US" altLang="zh-CN" dirty="0">
                <a:solidFill>
                  <a:srgbClr val="FF0000"/>
                </a:solidFill>
              </a:rPr>
              <a:t>G</a:t>
            </a:r>
            <a:r>
              <a:rPr lang="zh-CN" altLang="en-US" dirty="0">
                <a:solidFill>
                  <a:srgbClr val="FF0000"/>
                </a:solidFill>
              </a:rPr>
              <a:t>，</a:t>
            </a:r>
            <a:r>
              <a:rPr lang="en-US" altLang="zh-CN" dirty="0">
                <a:solidFill>
                  <a:srgbClr val="FF0000"/>
                </a:solidFill>
              </a:rPr>
              <a:t>5</a:t>
            </a:r>
            <a:r>
              <a:rPr lang="zh-CN" altLang="en-US" dirty="0">
                <a:solidFill>
                  <a:srgbClr val="FF0000"/>
                </a:solidFill>
              </a:rPr>
              <a:t>位用于</a:t>
            </a:r>
            <a:r>
              <a:rPr lang="en-US" altLang="zh-CN" dirty="0">
                <a:solidFill>
                  <a:srgbClr val="FF0000"/>
                </a:solidFill>
              </a:rPr>
              <a:t>B</a:t>
            </a:r>
            <a:r>
              <a:rPr lang="zh-CN" altLang="en-US" dirty="0">
                <a:solidFill>
                  <a:srgbClr val="FF0000"/>
                </a:solidFill>
              </a:rPr>
              <a:t>。程序中通常使用一个字（</a:t>
            </a:r>
            <a:r>
              <a:rPr lang="en-US" altLang="zh-CN" dirty="0">
                <a:solidFill>
                  <a:srgbClr val="FF0000"/>
                </a:solidFill>
              </a:rPr>
              <a:t>WORD</a:t>
            </a:r>
            <a:r>
              <a:rPr lang="zh-CN" altLang="en-US" dirty="0">
                <a:solidFill>
                  <a:srgbClr val="FF0000"/>
                </a:solidFill>
              </a:rPr>
              <a:t>，一个字等于两个</a:t>
            </a:r>
            <a:r>
              <a:rPr lang="zh-CN" altLang="en-US" dirty="0" smtClean="0">
                <a:solidFill>
                  <a:srgbClr val="FF0000"/>
                </a:solidFill>
              </a:rPr>
              <a:t>字节</a:t>
            </a:r>
            <a:r>
              <a:rPr lang="zh-CN" altLang="en-US" dirty="0">
                <a:solidFill>
                  <a:srgbClr val="FF0000"/>
                </a:solidFill>
              </a:rPr>
              <a:t>）来操作一个像素。当读出一个像素后，这个字的各个位意义如下：</a:t>
            </a:r>
            <a:br>
              <a:rPr lang="zh-CN" altLang="en-US" dirty="0">
                <a:solidFill>
                  <a:srgbClr val="FF0000"/>
                </a:solidFill>
              </a:rPr>
            </a:br>
            <a:r>
              <a:rPr lang="zh-CN" altLang="en-US" dirty="0">
                <a:solidFill>
                  <a:srgbClr val="FF0000"/>
                </a:solidFill>
              </a:rPr>
              <a:t>     </a:t>
            </a:r>
            <a:r>
              <a:rPr lang="zh-CN" altLang="en-US" dirty="0" smtClean="0">
                <a:solidFill>
                  <a:srgbClr val="FF0000"/>
                </a:solidFill>
              </a:rPr>
              <a:t> 高字节</a:t>
            </a:r>
            <a:r>
              <a:rPr lang="en-US" altLang="zh-CN" dirty="0" smtClean="0">
                <a:solidFill>
                  <a:srgbClr val="FF0000"/>
                </a:solidFill>
              </a:rPr>
              <a:t>MSB</a:t>
            </a:r>
            <a:r>
              <a:rPr lang="zh-CN" altLang="en-US" dirty="0">
                <a:solidFill>
                  <a:srgbClr val="FF0000"/>
                </a:solidFill>
              </a:rPr>
              <a:t>            </a:t>
            </a:r>
            <a:r>
              <a:rPr lang="zh-CN" altLang="en-US" dirty="0" smtClean="0">
                <a:solidFill>
                  <a:srgbClr val="FF0000"/>
                </a:solidFill>
              </a:rPr>
              <a:t> </a:t>
            </a:r>
            <a:r>
              <a:rPr lang="zh-CN" altLang="en-US" dirty="0">
                <a:solidFill>
                  <a:srgbClr val="FF0000"/>
                </a:solidFill>
              </a:rPr>
              <a:t> </a:t>
            </a:r>
            <a:r>
              <a:rPr lang="zh-CN" altLang="en-US" dirty="0" smtClean="0">
                <a:solidFill>
                  <a:srgbClr val="FF0000"/>
                </a:solidFill>
              </a:rPr>
              <a:t>低字节</a:t>
            </a:r>
            <a:r>
              <a:rPr lang="en-US" altLang="zh-CN" dirty="0" smtClean="0">
                <a:solidFill>
                  <a:srgbClr val="FF0000"/>
                </a:solidFill>
              </a:rPr>
              <a:t>LSB</a:t>
            </a:r>
            <a:r>
              <a:rPr lang="zh-CN" altLang="en-US" dirty="0">
                <a:solidFill>
                  <a:srgbClr val="FF0000"/>
                </a:solidFill>
              </a:rPr>
              <a:t/>
            </a:r>
            <a:br>
              <a:rPr lang="zh-CN" altLang="en-US" dirty="0">
                <a:solidFill>
                  <a:srgbClr val="FF0000"/>
                </a:solidFill>
              </a:rPr>
            </a:br>
            <a:r>
              <a:rPr lang="en-US" altLang="zh-CN" dirty="0">
                <a:solidFill>
                  <a:srgbClr val="FF0000"/>
                </a:solidFill>
              </a:rPr>
              <a:t>R </a:t>
            </a:r>
            <a:r>
              <a:rPr lang="en-US" altLang="zh-CN" dirty="0" err="1">
                <a:solidFill>
                  <a:srgbClr val="FF0000"/>
                </a:solidFill>
              </a:rPr>
              <a:t>R</a:t>
            </a:r>
            <a:r>
              <a:rPr lang="en-US" altLang="zh-CN" dirty="0">
                <a:solidFill>
                  <a:srgbClr val="FF0000"/>
                </a:solidFill>
              </a:rPr>
              <a:t> </a:t>
            </a:r>
            <a:r>
              <a:rPr lang="en-US" altLang="zh-CN" dirty="0" err="1">
                <a:solidFill>
                  <a:srgbClr val="FF0000"/>
                </a:solidFill>
              </a:rPr>
              <a:t>R</a:t>
            </a:r>
            <a:r>
              <a:rPr lang="en-US" altLang="zh-CN" dirty="0">
                <a:solidFill>
                  <a:srgbClr val="FF0000"/>
                </a:solidFill>
              </a:rPr>
              <a:t> </a:t>
            </a:r>
            <a:r>
              <a:rPr lang="en-US" altLang="zh-CN" dirty="0" err="1">
                <a:solidFill>
                  <a:srgbClr val="FF0000"/>
                </a:solidFill>
              </a:rPr>
              <a:t>R</a:t>
            </a:r>
            <a:r>
              <a:rPr lang="en-US" altLang="zh-CN" dirty="0">
                <a:solidFill>
                  <a:srgbClr val="FF0000"/>
                </a:solidFill>
              </a:rPr>
              <a:t> </a:t>
            </a:r>
            <a:r>
              <a:rPr lang="en-US" altLang="zh-CN" dirty="0" err="1">
                <a:solidFill>
                  <a:srgbClr val="FF0000"/>
                </a:solidFill>
              </a:rPr>
              <a:t>R</a:t>
            </a:r>
            <a:r>
              <a:rPr lang="en-US" altLang="zh-CN" dirty="0">
                <a:solidFill>
                  <a:srgbClr val="FF0000"/>
                </a:solidFill>
              </a:rPr>
              <a:t> G </a:t>
            </a:r>
            <a:r>
              <a:rPr lang="en-US" altLang="zh-CN" dirty="0" err="1">
                <a:solidFill>
                  <a:srgbClr val="FF0000"/>
                </a:solidFill>
              </a:rPr>
              <a:t>G</a:t>
            </a:r>
            <a:r>
              <a:rPr lang="en-US" altLang="zh-CN" dirty="0">
                <a:solidFill>
                  <a:srgbClr val="FF0000"/>
                </a:solidFill>
              </a:rPr>
              <a:t> </a:t>
            </a:r>
            <a:r>
              <a:rPr lang="en-US" altLang="zh-CN" dirty="0" err="1">
                <a:solidFill>
                  <a:srgbClr val="FF0000"/>
                </a:solidFill>
              </a:rPr>
              <a:t>G</a:t>
            </a:r>
            <a:r>
              <a:rPr lang="en-US" altLang="zh-CN" dirty="0">
                <a:solidFill>
                  <a:srgbClr val="FF0000"/>
                </a:solidFill>
              </a:rPr>
              <a:t>     </a:t>
            </a:r>
            <a:r>
              <a:rPr lang="en-US" altLang="zh-CN" dirty="0" err="1">
                <a:solidFill>
                  <a:srgbClr val="FF0000"/>
                </a:solidFill>
              </a:rPr>
              <a:t>G</a:t>
            </a:r>
            <a:r>
              <a:rPr lang="en-US" altLang="zh-CN" dirty="0">
                <a:solidFill>
                  <a:srgbClr val="FF0000"/>
                </a:solidFill>
              </a:rPr>
              <a:t> </a:t>
            </a:r>
            <a:r>
              <a:rPr lang="en-US" altLang="zh-CN" dirty="0" err="1">
                <a:solidFill>
                  <a:srgbClr val="FF0000"/>
                </a:solidFill>
              </a:rPr>
              <a:t>G</a:t>
            </a:r>
            <a:r>
              <a:rPr lang="en-US" altLang="zh-CN" dirty="0">
                <a:solidFill>
                  <a:srgbClr val="FF0000"/>
                </a:solidFill>
              </a:rPr>
              <a:t> </a:t>
            </a:r>
            <a:r>
              <a:rPr lang="en-US" altLang="zh-CN" dirty="0" err="1">
                <a:solidFill>
                  <a:srgbClr val="FF0000"/>
                </a:solidFill>
              </a:rPr>
              <a:t>G</a:t>
            </a:r>
            <a:r>
              <a:rPr lang="en-US" altLang="zh-CN" dirty="0">
                <a:solidFill>
                  <a:srgbClr val="FF0000"/>
                </a:solidFill>
              </a:rPr>
              <a:t> B </a:t>
            </a:r>
            <a:r>
              <a:rPr lang="en-US" altLang="zh-CN" dirty="0" err="1">
                <a:solidFill>
                  <a:srgbClr val="FF0000"/>
                </a:solidFill>
              </a:rPr>
              <a:t>B</a:t>
            </a:r>
            <a:r>
              <a:rPr lang="en-US" altLang="zh-CN" dirty="0">
                <a:solidFill>
                  <a:srgbClr val="FF0000"/>
                </a:solidFill>
              </a:rPr>
              <a:t> </a:t>
            </a:r>
            <a:r>
              <a:rPr lang="en-US" altLang="zh-CN" dirty="0" err="1">
                <a:solidFill>
                  <a:srgbClr val="FF0000"/>
                </a:solidFill>
              </a:rPr>
              <a:t>B</a:t>
            </a:r>
            <a:r>
              <a:rPr lang="en-US" altLang="zh-CN" dirty="0">
                <a:solidFill>
                  <a:srgbClr val="FF0000"/>
                </a:solidFill>
              </a:rPr>
              <a:t> </a:t>
            </a:r>
            <a:r>
              <a:rPr lang="en-US" altLang="zh-CN" dirty="0" err="1">
                <a:solidFill>
                  <a:srgbClr val="FF0000"/>
                </a:solidFill>
              </a:rPr>
              <a:t>B</a:t>
            </a:r>
            <a:r>
              <a:rPr lang="en-US" altLang="zh-CN" dirty="0">
                <a:solidFill>
                  <a:srgbClr val="FF0000"/>
                </a:solidFill>
              </a:rPr>
              <a:t> </a:t>
            </a:r>
            <a:r>
              <a:rPr lang="en-US" altLang="zh-CN" dirty="0" err="1" smtClean="0">
                <a:solidFill>
                  <a:srgbClr val="FF0000"/>
                </a:solidFill>
              </a:rPr>
              <a:t>B</a:t>
            </a:r>
            <a:endParaRPr lang="en-US" altLang="zh-CN" dirty="0" smtClean="0">
              <a:solidFill>
                <a:srgbClr val="FF0000"/>
              </a:solidFill>
            </a:endParaRPr>
          </a:p>
          <a:p>
            <a:endParaRPr lang="en-US" altLang="zh-CN" dirty="0" smtClean="0">
              <a:solidFill>
                <a:srgbClr val="FF0000"/>
              </a:solidFill>
            </a:endParaRPr>
          </a:p>
          <a:p>
            <a:r>
              <a:rPr lang="en-US" altLang="zh-CN" dirty="0" smtClean="0">
                <a:solidFill>
                  <a:srgbClr val="002060"/>
                </a:solidFill>
              </a:rPr>
              <a:t>RGB24</a:t>
            </a:r>
            <a:r>
              <a:rPr lang="zh-CN" altLang="en-US" dirty="0">
                <a:solidFill>
                  <a:srgbClr val="002060"/>
                </a:solidFill>
              </a:rPr>
              <a:t>使用</a:t>
            </a:r>
            <a:r>
              <a:rPr lang="en-US" altLang="zh-CN" dirty="0">
                <a:solidFill>
                  <a:srgbClr val="002060"/>
                </a:solidFill>
              </a:rPr>
              <a:t>24</a:t>
            </a:r>
            <a:r>
              <a:rPr lang="zh-CN" altLang="en-US" dirty="0">
                <a:solidFill>
                  <a:srgbClr val="002060"/>
                </a:solidFill>
              </a:rPr>
              <a:t>位来表示一个像素，</a:t>
            </a:r>
            <a:r>
              <a:rPr lang="en-US" altLang="zh-CN" dirty="0">
                <a:solidFill>
                  <a:srgbClr val="002060"/>
                </a:solidFill>
              </a:rPr>
              <a:t>RGB</a:t>
            </a:r>
            <a:r>
              <a:rPr lang="zh-CN" altLang="en-US" dirty="0">
                <a:solidFill>
                  <a:srgbClr val="002060"/>
                </a:solidFill>
              </a:rPr>
              <a:t>分量都用</a:t>
            </a:r>
            <a:r>
              <a:rPr lang="en-US" altLang="zh-CN" dirty="0">
                <a:solidFill>
                  <a:srgbClr val="002060"/>
                </a:solidFill>
              </a:rPr>
              <a:t>8</a:t>
            </a:r>
            <a:r>
              <a:rPr lang="zh-CN" altLang="en-US" dirty="0">
                <a:solidFill>
                  <a:srgbClr val="002060"/>
                </a:solidFill>
              </a:rPr>
              <a:t>位表示，取值范围为</a:t>
            </a:r>
            <a:r>
              <a:rPr lang="en-US" altLang="zh-CN" dirty="0">
                <a:solidFill>
                  <a:srgbClr val="002060"/>
                </a:solidFill>
              </a:rPr>
              <a:t>0-255</a:t>
            </a:r>
            <a:r>
              <a:rPr lang="zh-CN" altLang="en-US" dirty="0">
                <a:solidFill>
                  <a:srgbClr val="002060"/>
                </a:solidFill>
              </a:rPr>
              <a:t>。注意在内存中</a:t>
            </a:r>
            <a:r>
              <a:rPr lang="en-US" altLang="zh-CN" dirty="0">
                <a:solidFill>
                  <a:srgbClr val="002060"/>
                </a:solidFill>
              </a:rPr>
              <a:t>RGB</a:t>
            </a:r>
            <a:r>
              <a:rPr lang="zh-CN" altLang="en-US" dirty="0">
                <a:solidFill>
                  <a:srgbClr val="002060"/>
                </a:solidFill>
              </a:rPr>
              <a:t>各分量的排列顺序为：</a:t>
            </a:r>
            <a:r>
              <a:rPr lang="en-US" altLang="zh-CN" dirty="0">
                <a:solidFill>
                  <a:srgbClr val="002060"/>
                </a:solidFill>
              </a:rPr>
              <a:t>BGR </a:t>
            </a:r>
            <a:r>
              <a:rPr lang="en-US" altLang="zh-CN" dirty="0" err="1" smtClean="0">
                <a:solidFill>
                  <a:srgbClr val="002060"/>
                </a:solidFill>
              </a:rPr>
              <a:t>BGR</a:t>
            </a:r>
            <a:r>
              <a:rPr lang="en-US" altLang="zh-CN" dirty="0">
                <a:solidFill>
                  <a:srgbClr val="002060"/>
                </a:solidFill>
              </a:rPr>
              <a:t> </a:t>
            </a:r>
            <a:r>
              <a:rPr lang="en-US" altLang="zh-CN" dirty="0" err="1" smtClean="0">
                <a:solidFill>
                  <a:srgbClr val="002060"/>
                </a:solidFill>
              </a:rPr>
              <a:t>BGR</a:t>
            </a:r>
            <a:r>
              <a:rPr lang="en-US" altLang="zh-CN" dirty="0" smtClean="0">
                <a:solidFill>
                  <a:srgbClr val="002060"/>
                </a:solidFill>
              </a:rPr>
              <a:t> …</a:t>
            </a:r>
            <a:endParaRPr lang="zh-CN" altLang="en-US" dirty="0">
              <a:solidFill>
                <a:srgbClr val="002060"/>
              </a:solidFill>
            </a:endParaRPr>
          </a:p>
          <a:p>
            <a:endParaRPr lang="en-US" altLang="zh-CN" dirty="0"/>
          </a:p>
          <a:p>
            <a:endParaRPr lang="zh-CN" altLang="en-US" dirty="0"/>
          </a:p>
        </p:txBody>
      </p:sp>
    </p:spTree>
    <p:extLst>
      <p:ext uri="{BB962C8B-B14F-4D97-AF65-F5344CB8AC3E}">
        <p14:creationId xmlns:p14="http://schemas.microsoft.com/office/powerpoint/2010/main" val="2705513254"/>
      </p:ext>
    </p:extLst>
  </p:cSld>
  <p:clrMapOvr>
    <a:masterClrMapping/>
  </p:clrMapOvr>
  <p:transition spd="slow">
    <p:pull/>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75656" y="332656"/>
            <a:ext cx="6736712" cy="854968"/>
          </a:xfrm>
        </p:spPr>
        <p:txBody>
          <a:bodyPr/>
          <a:lstStyle/>
          <a:p>
            <a:r>
              <a:rPr lang="en-US" altLang="zh-CN" dirty="0"/>
              <a:t>Audio/video codec</a:t>
            </a:r>
            <a:endParaRPr lang="zh-CN" altLang="en-US" dirty="0"/>
          </a:p>
        </p:txBody>
      </p:sp>
      <p:sp>
        <p:nvSpPr>
          <p:cNvPr id="3" name="日期占位符 2"/>
          <p:cNvSpPr>
            <a:spLocks noGrp="1"/>
          </p:cNvSpPr>
          <p:nvPr>
            <p:ph type="dt" sz="half" idx="10"/>
          </p:nvPr>
        </p:nvSpPr>
        <p:spPr/>
        <p:txBody>
          <a:bodyPr/>
          <a:lstStyle/>
          <a:p>
            <a:fld id="{E3127EC2-47FB-48A1-8644-C8A81DDAA119}" type="datetime4">
              <a:rPr lang="en-US" smtClean="0"/>
              <a:pPr/>
              <a:t>April 22, 2015</a:t>
            </a:fld>
            <a:endParaRPr lang="en-US"/>
          </a:p>
        </p:txBody>
      </p:sp>
      <p:sp>
        <p:nvSpPr>
          <p:cNvPr id="4" name="页脚占位符 3"/>
          <p:cNvSpPr>
            <a:spLocks noGrp="1"/>
          </p:cNvSpPr>
          <p:nvPr>
            <p:ph type="ftr" sz="quarter" idx="11"/>
          </p:nvPr>
        </p:nvSpPr>
        <p:spPr/>
        <p:txBody>
          <a:bodyPr/>
          <a:lstStyle/>
          <a:p>
            <a:endParaRPr lang="en-US" dirty="0"/>
          </a:p>
        </p:txBody>
      </p:sp>
      <p:sp>
        <p:nvSpPr>
          <p:cNvPr id="5" name="灯片编号占位符 4"/>
          <p:cNvSpPr>
            <a:spLocks noGrp="1"/>
          </p:cNvSpPr>
          <p:nvPr>
            <p:ph type="sldNum" sz="quarter" idx="12"/>
          </p:nvPr>
        </p:nvSpPr>
        <p:spPr/>
        <p:txBody>
          <a:bodyPr/>
          <a:lstStyle/>
          <a:p>
            <a:fld id="{8B37D5FE-740C-46F5-801A-FA5477D9711F}" type="slidenum">
              <a:rPr lang="en-US" smtClean="0"/>
              <a:pPr/>
              <a:t>60</a:t>
            </a:fld>
            <a:endParaRPr lang="en-US"/>
          </a:p>
        </p:txBody>
      </p:sp>
      <p:sp>
        <p:nvSpPr>
          <p:cNvPr id="7" name="标题 1"/>
          <p:cNvSpPr txBox="1">
            <a:spLocks/>
          </p:cNvSpPr>
          <p:nvPr/>
        </p:nvSpPr>
        <p:spPr>
          <a:xfrm>
            <a:off x="1763688" y="1280716"/>
            <a:ext cx="5832648" cy="566936"/>
          </a:xfrm>
          <a:prstGeom prst="rect">
            <a:avLst/>
          </a:prstGeom>
        </p:spPr>
        <p:txBody>
          <a:bodyPr vert="horz" lIns="91440" tIns="45720" rIns="91440" bIns="45720" rtlCol="0" anchor="b">
            <a:no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CN" altLang="en-US" sz="2400" dirty="0">
                <a:solidFill>
                  <a:srgbClr val="FF0000"/>
                </a:solidFill>
              </a:rPr>
              <a:t>音</a:t>
            </a:r>
            <a:r>
              <a:rPr lang="zh-CN" altLang="en-US" sz="2400" dirty="0" smtClean="0">
                <a:solidFill>
                  <a:srgbClr val="FF0000"/>
                </a:solidFill>
              </a:rPr>
              <a:t>频解码 </a:t>
            </a:r>
            <a:r>
              <a:rPr lang="en-US" altLang="zh-CN" sz="2400" dirty="0" smtClean="0">
                <a:solidFill>
                  <a:srgbClr val="FF0000"/>
                </a:solidFill>
              </a:rPr>
              <a:t>mp3</a:t>
            </a:r>
            <a:endParaRPr lang="zh-CN" altLang="en-US" sz="2400" dirty="0">
              <a:solidFill>
                <a:srgbClr val="FF0000"/>
              </a:solidFill>
            </a:endParaRPr>
          </a:p>
        </p:txBody>
      </p:sp>
      <p:sp>
        <p:nvSpPr>
          <p:cNvPr id="8" name="内容占位符 2"/>
          <p:cNvSpPr txBox="1">
            <a:spLocks/>
          </p:cNvSpPr>
          <p:nvPr/>
        </p:nvSpPr>
        <p:spPr>
          <a:xfrm>
            <a:off x="971600" y="1988840"/>
            <a:ext cx="7272808" cy="3744416"/>
          </a:xfrm>
          <a:prstGeom prst="rect">
            <a:avLst/>
          </a:prstGeom>
        </p:spPr>
        <p:txBody>
          <a:bodyPr/>
          <a:lstStyle>
            <a:lvl1pPr marL="342900" indent="-274320" algn="l" defTabSz="914400" rtl="0" eaLnBrk="1" latinLnBrk="0" hangingPunct="1">
              <a:spcBef>
                <a:spcPct val="20000"/>
              </a:spcBef>
              <a:buClr>
                <a:schemeClr val="accent1"/>
              </a:buClr>
              <a:buSzPct val="76000"/>
              <a:buFont typeface="Wingdings 2" pitchFamily="18" charset="2"/>
              <a:buChar char=""/>
              <a:defRPr sz="2400" kern="1200">
                <a:solidFill>
                  <a:schemeClr val="tx2"/>
                </a:solidFill>
                <a:latin typeface="+mn-lt"/>
                <a:ea typeface="+mn-ea"/>
                <a:cs typeface="+mn-cs"/>
              </a:defRPr>
            </a:lvl1pPr>
            <a:lvl2pPr marL="640080" indent="-274320" algn="l" defTabSz="914400" rtl="0" eaLnBrk="1" latinLnBrk="0" hangingPunct="1">
              <a:spcBef>
                <a:spcPct val="20000"/>
              </a:spcBef>
              <a:buClr>
                <a:schemeClr val="accent1"/>
              </a:buClr>
              <a:buSzPct val="76000"/>
              <a:buFont typeface="Wingdings 2" pitchFamily="18" charset="2"/>
              <a:buChar char=""/>
              <a:defRPr sz="2200" kern="1200">
                <a:solidFill>
                  <a:schemeClr val="tx2"/>
                </a:solidFill>
                <a:latin typeface="+mn-lt"/>
                <a:ea typeface="+mn-ea"/>
                <a:cs typeface="+mn-cs"/>
              </a:defRPr>
            </a:lvl2pPr>
            <a:lvl3pPr marL="914400" indent="-228600" algn="l" defTabSz="914400" rtl="0" eaLnBrk="1" latinLnBrk="0" hangingPunct="1">
              <a:spcBef>
                <a:spcPct val="20000"/>
              </a:spcBef>
              <a:buClr>
                <a:schemeClr val="accent1"/>
              </a:buClr>
              <a:buSzPct val="76000"/>
              <a:buFont typeface="Wingdings 2" pitchFamily="18" charset="2"/>
              <a:buChar char=""/>
              <a:defRPr sz="2000" kern="1200">
                <a:solidFill>
                  <a:schemeClr val="tx2"/>
                </a:solidFill>
                <a:latin typeface="+mn-lt"/>
                <a:ea typeface="+mn-ea"/>
                <a:cs typeface="+mn-cs"/>
              </a:defRPr>
            </a:lvl3pPr>
            <a:lvl4pPr marL="1124712" indent="-228600" algn="l" defTabSz="914400" rtl="0" eaLnBrk="1" latinLnBrk="0" hangingPunct="1">
              <a:spcBef>
                <a:spcPct val="20000"/>
              </a:spcBef>
              <a:buClr>
                <a:schemeClr val="accent1"/>
              </a:buClr>
              <a:buSzPct val="76000"/>
              <a:buFont typeface="Wingdings 2" pitchFamily="18" charset="2"/>
              <a:buChar char=""/>
              <a:defRPr sz="1800" kern="1200">
                <a:solidFill>
                  <a:schemeClr val="tx2"/>
                </a:solidFill>
                <a:latin typeface="+mn-lt"/>
                <a:ea typeface="+mn-ea"/>
                <a:cs typeface="+mn-cs"/>
              </a:defRPr>
            </a:lvl4pPr>
            <a:lvl5pPr marL="1325880" indent="-228600" algn="l" defTabSz="914400" rtl="0" eaLnBrk="1" latinLnBrk="0" hangingPunct="1">
              <a:spcBef>
                <a:spcPct val="20000"/>
              </a:spcBef>
              <a:buClr>
                <a:schemeClr val="accent1"/>
              </a:buClr>
              <a:buSzPct val="76000"/>
              <a:buFont typeface="Wingdings 2" pitchFamily="18" charset="2"/>
              <a:buChar char=""/>
              <a:defRPr sz="1600" kern="1200" baseline="0">
                <a:solidFill>
                  <a:schemeClr val="tx2"/>
                </a:solidFill>
                <a:latin typeface="+mn-lt"/>
                <a:ea typeface="+mn-ea"/>
                <a:cs typeface="+mn-cs"/>
              </a:defRPr>
            </a:lvl5pPr>
            <a:lvl6pPr marL="1517904"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6pPr>
            <a:lvl7pPr marL="1719072"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7pPr>
            <a:lvl8pPr marL="1920240"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8pPr>
            <a:lvl9pPr marL="2121408"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9pPr>
          </a:lstStyle>
          <a:p>
            <a:r>
              <a:rPr lang="en-US" altLang="zh-CN" sz="1400" b="1" dirty="0"/>
              <a:t>MPEG-1 or MPEG-2 Audio Layer </a:t>
            </a:r>
            <a:r>
              <a:rPr lang="en-US" altLang="zh-CN" sz="1400" b="1" dirty="0" smtClean="0"/>
              <a:t>III</a:t>
            </a:r>
            <a:r>
              <a:rPr lang="en-US" altLang="zh-CN" sz="1400" dirty="0" smtClean="0"/>
              <a:t>,</a:t>
            </a:r>
            <a:r>
              <a:rPr lang="en-US" altLang="zh-CN" sz="1400" baseline="30000" dirty="0"/>
              <a:t> </a:t>
            </a:r>
            <a:r>
              <a:rPr lang="en-US" altLang="zh-CN" sz="1400" dirty="0" smtClean="0"/>
              <a:t>more </a:t>
            </a:r>
            <a:r>
              <a:rPr lang="en-US" altLang="zh-CN" sz="1400" dirty="0"/>
              <a:t>commonly referred to as </a:t>
            </a:r>
            <a:r>
              <a:rPr lang="en-US" altLang="zh-CN" sz="1400" b="1" dirty="0"/>
              <a:t>MP3</a:t>
            </a:r>
            <a:r>
              <a:rPr lang="en-US" altLang="zh-CN" sz="1400" dirty="0"/>
              <a:t>, is an </a:t>
            </a:r>
            <a:r>
              <a:rPr lang="en-US" altLang="zh-CN" sz="1400" dirty="0">
                <a:hlinkClick r:id="rId2" tooltip="Audio coding format"/>
              </a:rPr>
              <a:t>audio coding format</a:t>
            </a:r>
            <a:r>
              <a:rPr lang="en-US" altLang="zh-CN" sz="1400" dirty="0"/>
              <a:t> for </a:t>
            </a:r>
            <a:r>
              <a:rPr lang="en-US" altLang="zh-CN" sz="1400" dirty="0">
                <a:hlinkClick r:id="rId3" tooltip="Digital audio"/>
              </a:rPr>
              <a:t>digital audio</a:t>
            </a:r>
            <a:r>
              <a:rPr lang="en-US" altLang="zh-CN" sz="1400" dirty="0"/>
              <a:t> which uses a form of </a:t>
            </a:r>
            <a:r>
              <a:rPr lang="en-US" altLang="zh-CN" sz="1400" dirty="0" err="1">
                <a:hlinkClick r:id="rId4" tooltip="Lossy data compression"/>
              </a:rPr>
              <a:t>lossy</a:t>
            </a:r>
            <a:r>
              <a:rPr lang="en-US" altLang="zh-CN" sz="1400" dirty="0">
                <a:hlinkClick r:id="rId4" tooltip="Lossy data compression"/>
              </a:rPr>
              <a:t> data compression</a:t>
            </a:r>
            <a:r>
              <a:rPr lang="en-US" altLang="zh-CN" sz="1400" dirty="0"/>
              <a:t>. It is a common audio format for consumer </a:t>
            </a:r>
            <a:r>
              <a:rPr lang="en-US" altLang="zh-CN" sz="1400" dirty="0" err="1"/>
              <a:t>audio</a:t>
            </a:r>
            <a:r>
              <a:rPr lang="en-US" altLang="zh-CN" sz="1400" dirty="0" err="1">
                <a:hlinkClick r:id="rId5" tooltip="Streaming media"/>
              </a:rPr>
              <a:t>streaming</a:t>
            </a:r>
            <a:r>
              <a:rPr lang="en-US" altLang="zh-CN" sz="1400" dirty="0"/>
              <a:t> or storage, as well as a </a:t>
            </a:r>
            <a:r>
              <a:rPr lang="en-US" altLang="zh-CN" sz="1400" dirty="0">
                <a:hlinkClick r:id="rId6" tooltip="De facto standard"/>
              </a:rPr>
              <a:t>de facto standard</a:t>
            </a:r>
            <a:r>
              <a:rPr lang="en-US" altLang="zh-CN" sz="1400" dirty="0"/>
              <a:t> of digital audio compression for the transfer and playback of music on most </a:t>
            </a:r>
            <a:r>
              <a:rPr lang="en-US" altLang="zh-CN" sz="1400" dirty="0">
                <a:hlinkClick r:id="rId7" tooltip="Digital audio player"/>
              </a:rPr>
              <a:t>digital audio players</a:t>
            </a:r>
            <a:r>
              <a:rPr lang="en-US" altLang="zh-CN" sz="1400" dirty="0"/>
              <a:t>.</a:t>
            </a:r>
            <a:endParaRPr lang="zh-CN" altLang="en-US" sz="1400" dirty="0"/>
          </a:p>
        </p:txBody>
      </p:sp>
      <p:pic>
        <p:nvPicPr>
          <p:cNvPr id="1027" name="Picture 3" descr="D:\QQ截图20150420140156.jp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043608" y="3212976"/>
            <a:ext cx="6552728" cy="27785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5085211"/>
      </p:ext>
    </p:extLst>
  </p:cSld>
  <p:clrMapOvr>
    <a:masterClrMapping/>
  </p:clrMapOvr>
  <p:transition spd="slow">
    <p:pull/>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75656" y="332656"/>
            <a:ext cx="6736712" cy="854968"/>
          </a:xfrm>
        </p:spPr>
        <p:txBody>
          <a:bodyPr/>
          <a:lstStyle/>
          <a:p>
            <a:r>
              <a:rPr lang="en-US" altLang="zh-CN" dirty="0"/>
              <a:t>Audio/video codec</a:t>
            </a:r>
            <a:endParaRPr lang="zh-CN" altLang="en-US" dirty="0"/>
          </a:p>
        </p:txBody>
      </p:sp>
      <p:sp>
        <p:nvSpPr>
          <p:cNvPr id="3" name="日期占位符 2"/>
          <p:cNvSpPr>
            <a:spLocks noGrp="1"/>
          </p:cNvSpPr>
          <p:nvPr>
            <p:ph type="dt" sz="half" idx="10"/>
          </p:nvPr>
        </p:nvSpPr>
        <p:spPr/>
        <p:txBody>
          <a:bodyPr/>
          <a:lstStyle/>
          <a:p>
            <a:fld id="{E3127EC2-47FB-48A1-8644-C8A81DDAA119}" type="datetime4">
              <a:rPr lang="en-US" smtClean="0"/>
              <a:pPr/>
              <a:t>April 22, 2015</a:t>
            </a:fld>
            <a:endParaRPr lang="en-US"/>
          </a:p>
        </p:txBody>
      </p:sp>
      <p:sp>
        <p:nvSpPr>
          <p:cNvPr id="4" name="页脚占位符 3"/>
          <p:cNvSpPr>
            <a:spLocks noGrp="1"/>
          </p:cNvSpPr>
          <p:nvPr>
            <p:ph type="ftr" sz="quarter" idx="11"/>
          </p:nvPr>
        </p:nvSpPr>
        <p:spPr/>
        <p:txBody>
          <a:bodyPr/>
          <a:lstStyle/>
          <a:p>
            <a:endParaRPr lang="en-US" dirty="0"/>
          </a:p>
        </p:txBody>
      </p:sp>
      <p:sp>
        <p:nvSpPr>
          <p:cNvPr id="5" name="灯片编号占位符 4"/>
          <p:cNvSpPr>
            <a:spLocks noGrp="1"/>
          </p:cNvSpPr>
          <p:nvPr>
            <p:ph type="sldNum" sz="quarter" idx="12"/>
          </p:nvPr>
        </p:nvSpPr>
        <p:spPr/>
        <p:txBody>
          <a:bodyPr/>
          <a:lstStyle/>
          <a:p>
            <a:fld id="{8B37D5FE-740C-46F5-801A-FA5477D9711F}" type="slidenum">
              <a:rPr lang="en-US" smtClean="0"/>
              <a:pPr/>
              <a:t>61</a:t>
            </a:fld>
            <a:endParaRPr lang="en-US"/>
          </a:p>
        </p:txBody>
      </p:sp>
      <p:sp>
        <p:nvSpPr>
          <p:cNvPr id="7" name="标题 1"/>
          <p:cNvSpPr txBox="1">
            <a:spLocks/>
          </p:cNvSpPr>
          <p:nvPr/>
        </p:nvSpPr>
        <p:spPr>
          <a:xfrm>
            <a:off x="1763688" y="1280716"/>
            <a:ext cx="5832648" cy="566936"/>
          </a:xfrm>
          <a:prstGeom prst="rect">
            <a:avLst/>
          </a:prstGeom>
        </p:spPr>
        <p:txBody>
          <a:bodyPr vert="horz" lIns="91440" tIns="45720" rIns="91440" bIns="45720" rtlCol="0" anchor="b">
            <a:no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CN" altLang="en-US" sz="2400" dirty="0" smtClean="0">
                <a:solidFill>
                  <a:srgbClr val="FF0000"/>
                </a:solidFill>
              </a:rPr>
              <a:t>音频解码 </a:t>
            </a:r>
            <a:r>
              <a:rPr lang="en-US" altLang="zh-CN" sz="2400" dirty="0" err="1" smtClean="0">
                <a:solidFill>
                  <a:srgbClr val="FF0000"/>
                </a:solidFill>
              </a:rPr>
              <a:t>ogg</a:t>
            </a:r>
            <a:r>
              <a:rPr lang="en-US" altLang="zh-CN" sz="2400" dirty="0" smtClean="0">
                <a:solidFill>
                  <a:srgbClr val="FF0000"/>
                </a:solidFill>
              </a:rPr>
              <a:t>(</a:t>
            </a:r>
            <a:r>
              <a:rPr lang="en-US" altLang="zh-CN" sz="2400" dirty="0" err="1" smtClean="0">
                <a:solidFill>
                  <a:srgbClr val="FF0000"/>
                </a:solidFill>
              </a:rPr>
              <a:t>vorbis</a:t>
            </a:r>
            <a:r>
              <a:rPr lang="en-US" altLang="zh-CN" sz="2400" dirty="0" smtClean="0">
                <a:solidFill>
                  <a:srgbClr val="FF0000"/>
                </a:solidFill>
              </a:rPr>
              <a:t>)</a:t>
            </a:r>
            <a:endParaRPr lang="zh-CN" altLang="en-US" sz="2400" dirty="0">
              <a:solidFill>
                <a:srgbClr val="FF0000"/>
              </a:solidFill>
            </a:endParaRPr>
          </a:p>
        </p:txBody>
      </p:sp>
      <p:sp>
        <p:nvSpPr>
          <p:cNvPr id="8" name="内容占位符 2"/>
          <p:cNvSpPr txBox="1">
            <a:spLocks/>
          </p:cNvSpPr>
          <p:nvPr/>
        </p:nvSpPr>
        <p:spPr>
          <a:xfrm>
            <a:off x="971600" y="1988840"/>
            <a:ext cx="7272808" cy="3744416"/>
          </a:xfrm>
          <a:prstGeom prst="rect">
            <a:avLst/>
          </a:prstGeom>
        </p:spPr>
        <p:txBody>
          <a:bodyPr/>
          <a:lstStyle>
            <a:lvl1pPr marL="342900" indent="-274320" algn="l" defTabSz="914400" rtl="0" eaLnBrk="1" latinLnBrk="0" hangingPunct="1">
              <a:spcBef>
                <a:spcPct val="20000"/>
              </a:spcBef>
              <a:buClr>
                <a:schemeClr val="accent1"/>
              </a:buClr>
              <a:buSzPct val="76000"/>
              <a:buFont typeface="Wingdings 2" pitchFamily="18" charset="2"/>
              <a:buChar char=""/>
              <a:defRPr sz="2400" kern="1200">
                <a:solidFill>
                  <a:schemeClr val="tx2"/>
                </a:solidFill>
                <a:latin typeface="+mn-lt"/>
                <a:ea typeface="+mn-ea"/>
                <a:cs typeface="+mn-cs"/>
              </a:defRPr>
            </a:lvl1pPr>
            <a:lvl2pPr marL="640080" indent="-274320" algn="l" defTabSz="914400" rtl="0" eaLnBrk="1" latinLnBrk="0" hangingPunct="1">
              <a:spcBef>
                <a:spcPct val="20000"/>
              </a:spcBef>
              <a:buClr>
                <a:schemeClr val="accent1"/>
              </a:buClr>
              <a:buSzPct val="76000"/>
              <a:buFont typeface="Wingdings 2" pitchFamily="18" charset="2"/>
              <a:buChar char=""/>
              <a:defRPr sz="2200" kern="1200">
                <a:solidFill>
                  <a:schemeClr val="tx2"/>
                </a:solidFill>
                <a:latin typeface="+mn-lt"/>
                <a:ea typeface="+mn-ea"/>
                <a:cs typeface="+mn-cs"/>
              </a:defRPr>
            </a:lvl2pPr>
            <a:lvl3pPr marL="914400" indent="-228600" algn="l" defTabSz="914400" rtl="0" eaLnBrk="1" latinLnBrk="0" hangingPunct="1">
              <a:spcBef>
                <a:spcPct val="20000"/>
              </a:spcBef>
              <a:buClr>
                <a:schemeClr val="accent1"/>
              </a:buClr>
              <a:buSzPct val="76000"/>
              <a:buFont typeface="Wingdings 2" pitchFamily="18" charset="2"/>
              <a:buChar char=""/>
              <a:defRPr sz="2000" kern="1200">
                <a:solidFill>
                  <a:schemeClr val="tx2"/>
                </a:solidFill>
                <a:latin typeface="+mn-lt"/>
                <a:ea typeface="+mn-ea"/>
                <a:cs typeface="+mn-cs"/>
              </a:defRPr>
            </a:lvl3pPr>
            <a:lvl4pPr marL="1124712" indent="-228600" algn="l" defTabSz="914400" rtl="0" eaLnBrk="1" latinLnBrk="0" hangingPunct="1">
              <a:spcBef>
                <a:spcPct val="20000"/>
              </a:spcBef>
              <a:buClr>
                <a:schemeClr val="accent1"/>
              </a:buClr>
              <a:buSzPct val="76000"/>
              <a:buFont typeface="Wingdings 2" pitchFamily="18" charset="2"/>
              <a:buChar char=""/>
              <a:defRPr sz="1800" kern="1200">
                <a:solidFill>
                  <a:schemeClr val="tx2"/>
                </a:solidFill>
                <a:latin typeface="+mn-lt"/>
                <a:ea typeface="+mn-ea"/>
                <a:cs typeface="+mn-cs"/>
              </a:defRPr>
            </a:lvl4pPr>
            <a:lvl5pPr marL="1325880" indent="-228600" algn="l" defTabSz="914400" rtl="0" eaLnBrk="1" latinLnBrk="0" hangingPunct="1">
              <a:spcBef>
                <a:spcPct val="20000"/>
              </a:spcBef>
              <a:buClr>
                <a:schemeClr val="accent1"/>
              </a:buClr>
              <a:buSzPct val="76000"/>
              <a:buFont typeface="Wingdings 2" pitchFamily="18" charset="2"/>
              <a:buChar char=""/>
              <a:defRPr sz="1600" kern="1200" baseline="0">
                <a:solidFill>
                  <a:schemeClr val="tx2"/>
                </a:solidFill>
                <a:latin typeface="+mn-lt"/>
                <a:ea typeface="+mn-ea"/>
                <a:cs typeface="+mn-cs"/>
              </a:defRPr>
            </a:lvl5pPr>
            <a:lvl6pPr marL="1517904"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6pPr>
            <a:lvl7pPr marL="1719072"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7pPr>
            <a:lvl8pPr marL="1920240"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8pPr>
            <a:lvl9pPr marL="2121408"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9pPr>
          </a:lstStyle>
          <a:p>
            <a:r>
              <a:rPr lang="en-US" altLang="zh-CN" sz="1400" b="1" dirty="0" err="1"/>
              <a:t>Vorbis</a:t>
            </a:r>
            <a:r>
              <a:rPr lang="zh-CN" altLang="en-US" sz="1400" dirty="0"/>
              <a:t>是一种</a:t>
            </a:r>
            <a:r>
              <a:rPr lang="zh-CN" altLang="en-US" sz="1400" dirty="0">
                <a:hlinkClick r:id="rId2" tooltip="有损数据压缩"/>
              </a:rPr>
              <a:t>有损</a:t>
            </a:r>
            <a:r>
              <a:rPr lang="zh-CN" altLang="en-US" sz="1400" dirty="0">
                <a:hlinkClick r:id="rId3" tooltip="音频压缩 (格式)"/>
              </a:rPr>
              <a:t>音频压缩格式</a:t>
            </a:r>
            <a:r>
              <a:rPr lang="zh-CN" altLang="en-US" sz="1400" dirty="0"/>
              <a:t>，由</a:t>
            </a:r>
            <a:r>
              <a:rPr lang="en-US" altLang="zh-CN" sz="1400" dirty="0" err="1">
                <a:hlinkClick r:id="rId4" tooltip="Xiph.Org基金会"/>
              </a:rPr>
              <a:t>Xiph.Org</a:t>
            </a:r>
            <a:r>
              <a:rPr lang="zh-CN" altLang="en-US" sz="1400" dirty="0">
                <a:hlinkClick r:id="rId4" tooltip="Xiph.Org基金会"/>
              </a:rPr>
              <a:t>基金会</a:t>
            </a:r>
            <a:r>
              <a:rPr lang="zh-CN" altLang="en-US" sz="1400" dirty="0"/>
              <a:t>所领导并</a:t>
            </a:r>
            <a:r>
              <a:rPr lang="zh-CN" altLang="en-US" sz="1400" dirty="0">
                <a:hlinkClick r:id="rId5" tooltip="开放源代码"/>
              </a:rPr>
              <a:t>开放源代码</a:t>
            </a:r>
            <a:r>
              <a:rPr lang="zh-CN" altLang="en-US" sz="1400" dirty="0"/>
              <a:t>。</a:t>
            </a:r>
            <a:r>
              <a:rPr lang="en-US" altLang="zh-CN" sz="1400" dirty="0" err="1"/>
              <a:t>Vorbis</a:t>
            </a:r>
            <a:r>
              <a:rPr lang="zh-CN" altLang="en-US" sz="1400" dirty="0"/>
              <a:t>通常以</a:t>
            </a:r>
            <a:r>
              <a:rPr lang="en-US" altLang="zh-CN" sz="1400" dirty="0" err="1">
                <a:hlinkClick r:id="rId6" tooltip="Ogg"/>
              </a:rPr>
              <a:t>Ogg</a:t>
            </a:r>
            <a:r>
              <a:rPr lang="zh-CN" altLang="en-US" sz="1400" dirty="0"/>
              <a:t>作为</a:t>
            </a:r>
            <a:r>
              <a:rPr lang="zh-CN" altLang="en-US" sz="1400" dirty="0">
                <a:hlinkClick r:id="rId7" tooltip="容器格式"/>
              </a:rPr>
              <a:t>容器格式</a:t>
            </a:r>
            <a:r>
              <a:rPr lang="zh-CN" altLang="en-US" sz="1400" dirty="0"/>
              <a:t>，所以常合称为</a:t>
            </a:r>
            <a:r>
              <a:rPr lang="en-US" altLang="zh-CN" sz="1400" dirty="0" err="1"/>
              <a:t>Ogg</a:t>
            </a:r>
            <a:r>
              <a:rPr lang="en-US" altLang="zh-CN" sz="1400" dirty="0"/>
              <a:t> </a:t>
            </a:r>
            <a:r>
              <a:rPr lang="en-US" altLang="zh-CN" sz="1400" dirty="0" err="1"/>
              <a:t>Vorbis</a:t>
            </a:r>
            <a:r>
              <a:rPr lang="zh-CN" altLang="en-US" sz="1400" dirty="0" smtClean="0"/>
              <a:t>。</a:t>
            </a:r>
            <a:endParaRPr lang="en-US" altLang="zh-CN" sz="1400" dirty="0" smtClean="0"/>
          </a:p>
          <a:p>
            <a:r>
              <a:rPr lang="zh-CN" altLang="en-US" sz="1400" dirty="0"/>
              <a:t>众所周知，</a:t>
            </a:r>
            <a:r>
              <a:rPr lang="en-US" altLang="zh-CN" sz="1400" dirty="0"/>
              <a:t>MP3</a:t>
            </a:r>
            <a:r>
              <a:rPr lang="zh-CN" altLang="en-US" sz="1400" dirty="0"/>
              <a:t>是有损</a:t>
            </a:r>
            <a:r>
              <a:rPr lang="zh-CN" altLang="en-US" sz="1400" dirty="0">
                <a:hlinkClick r:id="rId8"/>
              </a:rPr>
              <a:t>压缩格式</a:t>
            </a:r>
            <a:r>
              <a:rPr lang="zh-CN" altLang="en-US" sz="1400" dirty="0"/>
              <a:t>，因此压缩后的数据与标准的</a:t>
            </a:r>
            <a:r>
              <a:rPr lang="en-US" altLang="zh-CN" sz="1400" dirty="0"/>
              <a:t>CD</a:t>
            </a:r>
            <a:r>
              <a:rPr lang="zh-CN" altLang="en-US" sz="1400" dirty="0"/>
              <a:t>音乐相比是有损失的。</a:t>
            </a:r>
            <a:r>
              <a:rPr lang="en-US" altLang="zh-CN" sz="1400" dirty="0"/>
              <a:t>VORBIS</a:t>
            </a:r>
            <a:r>
              <a:rPr lang="zh-CN" altLang="en-US" sz="1400" dirty="0"/>
              <a:t>也是</a:t>
            </a:r>
            <a:r>
              <a:rPr lang="zh-CN" altLang="en-US" sz="1400" dirty="0">
                <a:hlinkClick r:id="rId9"/>
              </a:rPr>
              <a:t>有损压缩</a:t>
            </a:r>
            <a:r>
              <a:rPr lang="zh-CN" altLang="en-US" sz="1400" dirty="0"/>
              <a:t>，但通过使用更加先进的声学模型去减少损失，因此，同样位速率</a:t>
            </a:r>
            <a:r>
              <a:rPr lang="en-US" altLang="zh-CN" sz="1400" dirty="0"/>
              <a:t>(Bit Rate)</a:t>
            </a:r>
            <a:r>
              <a:rPr lang="zh-CN" altLang="en-US" sz="1400" dirty="0"/>
              <a:t>编码的</a:t>
            </a:r>
            <a:r>
              <a:rPr lang="en-US" altLang="zh-CN" sz="1400" dirty="0"/>
              <a:t>OGG</a:t>
            </a:r>
            <a:r>
              <a:rPr lang="zh-CN" altLang="en-US" sz="1400" dirty="0"/>
              <a:t>与</a:t>
            </a:r>
            <a:r>
              <a:rPr lang="en-US" altLang="zh-CN" sz="1400" dirty="0"/>
              <a:t>MP3</a:t>
            </a:r>
            <a:r>
              <a:rPr lang="zh-CN" altLang="en-US" sz="1400" dirty="0"/>
              <a:t>相比听起来更好一些。另外，还有一个原因，</a:t>
            </a:r>
            <a:r>
              <a:rPr lang="en-US" altLang="zh-CN" sz="1400" dirty="0"/>
              <a:t>MP3</a:t>
            </a:r>
            <a:r>
              <a:rPr lang="zh-CN" altLang="en-US" sz="1400" dirty="0"/>
              <a:t>格式是受专利保护的。如果你想使用</a:t>
            </a:r>
            <a:r>
              <a:rPr lang="en-US" altLang="zh-CN" sz="1400" dirty="0"/>
              <a:t>MP3</a:t>
            </a:r>
            <a:r>
              <a:rPr lang="zh-CN" altLang="en-US" sz="1400" dirty="0"/>
              <a:t>格式发布自己的作品，则需要付给 </a:t>
            </a:r>
            <a:r>
              <a:rPr lang="en-US" altLang="zh-CN" sz="1400" dirty="0" err="1"/>
              <a:t>Fraunhofer</a:t>
            </a:r>
            <a:r>
              <a:rPr lang="zh-CN" altLang="en-US" sz="1400" dirty="0"/>
              <a:t>（发明</a:t>
            </a:r>
            <a:r>
              <a:rPr lang="en-US" altLang="zh-CN" sz="1400" dirty="0"/>
              <a:t>MP3</a:t>
            </a:r>
            <a:r>
              <a:rPr lang="zh-CN" altLang="en-US" sz="1400" dirty="0"/>
              <a:t>的公司）专利使用费。而</a:t>
            </a:r>
            <a:r>
              <a:rPr lang="en-US" altLang="zh-CN" sz="1400" dirty="0"/>
              <a:t>VORBIS</a:t>
            </a:r>
            <a:r>
              <a:rPr lang="zh-CN" altLang="en-US" sz="1400" dirty="0"/>
              <a:t>就完全没有这个问题。对于乐迷来说，使用</a:t>
            </a:r>
            <a:r>
              <a:rPr lang="en-US" altLang="zh-CN" sz="1400" dirty="0"/>
              <a:t>OGG</a:t>
            </a:r>
            <a:r>
              <a:rPr lang="zh-CN" altLang="en-US" sz="1400" dirty="0"/>
              <a:t>文件的显著好处是可以用更小的文件获得优越的声音质量。而且，由于</a:t>
            </a:r>
            <a:r>
              <a:rPr lang="en-US" altLang="zh-CN" sz="1400" dirty="0"/>
              <a:t>OGG</a:t>
            </a:r>
            <a:r>
              <a:rPr lang="zh-CN" altLang="en-US" sz="1400" dirty="0"/>
              <a:t>是完全开放和免费的，制作</a:t>
            </a:r>
            <a:r>
              <a:rPr lang="en-US" altLang="zh-CN" sz="1400" dirty="0"/>
              <a:t>OGG</a:t>
            </a:r>
            <a:r>
              <a:rPr lang="zh-CN" altLang="en-US" sz="1400" dirty="0"/>
              <a:t>文件将不受任何专利限制，可望可以获得大量的编码器和播放器。这也是为何现在</a:t>
            </a:r>
            <a:r>
              <a:rPr lang="en-US" altLang="zh-CN" sz="1400" dirty="0"/>
              <a:t>MP3</a:t>
            </a:r>
            <a:r>
              <a:rPr lang="zh-CN" altLang="en-US" sz="1400" dirty="0"/>
              <a:t>编码器如此少而且大多是商业软件的原因，因为</a:t>
            </a:r>
            <a:r>
              <a:rPr lang="en-US" altLang="zh-CN" sz="1400" dirty="0" err="1"/>
              <a:t>Fraunhofer</a:t>
            </a:r>
            <a:r>
              <a:rPr lang="zh-CN" altLang="en-US" sz="1400" dirty="0"/>
              <a:t>要收取专利使用费。</a:t>
            </a:r>
          </a:p>
        </p:txBody>
      </p:sp>
    </p:spTree>
    <p:extLst>
      <p:ext uri="{BB962C8B-B14F-4D97-AF65-F5344CB8AC3E}">
        <p14:creationId xmlns:p14="http://schemas.microsoft.com/office/powerpoint/2010/main" val="1981655404"/>
      </p:ext>
    </p:extLst>
  </p:cSld>
  <p:clrMapOvr>
    <a:masterClrMapping/>
  </p:clrMapOvr>
  <p:transition spd="slow">
    <p:pull/>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75656" y="332656"/>
            <a:ext cx="6736712" cy="854968"/>
          </a:xfrm>
        </p:spPr>
        <p:txBody>
          <a:bodyPr/>
          <a:lstStyle/>
          <a:p>
            <a:r>
              <a:rPr lang="en-US" altLang="zh-CN" dirty="0"/>
              <a:t>Audio/video codec</a:t>
            </a:r>
            <a:endParaRPr lang="zh-CN" altLang="en-US" dirty="0"/>
          </a:p>
        </p:txBody>
      </p:sp>
      <p:sp>
        <p:nvSpPr>
          <p:cNvPr id="3" name="日期占位符 2"/>
          <p:cNvSpPr>
            <a:spLocks noGrp="1"/>
          </p:cNvSpPr>
          <p:nvPr>
            <p:ph type="dt" sz="half" idx="10"/>
          </p:nvPr>
        </p:nvSpPr>
        <p:spPr/>
        <p:txBody>
          <a:bodyPr/>
          <a:lstStyle/>
          <a:p>
            <a:fld id="{E3127EC2-47FB-48A1-8644-C8A81DDAA119}" type="datetime4">
              <a:rPr lang="en-US" smtClean="0"/>
              <a:pPr/>
              <a:t>April 22, 2015</a:t>
            </a:fld>
            <a:endParaRPr lang="en-US"/>
          </a:p>
        </p:txBody>
      </p:sp>
      <p:sp>
        <p:nvSpPr>
          <p:cNvPr id="4" name="页脚占位符 3"/>
          <p:cNvSpPr>
            <a:spLocks noGrp="1"/>
          </p:cNvSpPr>
          <p:nvPr>
            <p:ph type="ftr" sz="quarter" idx="11"/>
          </p:nvPr>
        </p:nvSpPr>
        <p:spPr/>
        <p:txBody>
          <a:bodyPr/>
          <a:lstStyle/>
          <a:p>
            <a:endParaRPr lang="en-US" dirty="0"/>
          </a:p>
        </p:txBody>
      </p:sp>
      <p:sp>
        <p:nvSpPr>
          <p:cNvPr id="5" name="灯片编号占位符 4"/>
          <p:cNvSpPr>
            <a:spLocks noGrp="1"/>
          </p:cNvSpPr>
          <p:nvPr>
            <p:ph type="sldNum" sz="quarter" idx="12"/>
          </p:nvPr>
        </p:nvSpPr>
        <p:spPr/>
        <p:txBody>
          <a:bodyPr/>
          <a:lstStyle/>
          <a:p>
            <a:fld id="{8B37D5FE-740C-46F5-801A-FA5477D9711F}" type="slidenum">
              <a:rPr lang="en-US" smtClean="0"/>
              <a:pPr/>
              <a:t>62</a:t>
            </a:fld>
            <a:endParaRPr lang="en-US"/>
          </a:p>
        </p:txBody>
      </p:sp>
      <p:sp>
        <p:nvSpPr>
          <p:cNvPr id="7" name="标题 1"/>
          <p:cNvSpPr txBox="1">
            <a:spLocks/>
          </p:cNvSpPr>
          <p:nvPr/>
        </p:nvSpPr>
        <p:spPr>
          <a:xfrm>
            <a:off x="1763688" y="1280716"/>
            <a:ext cx="5832648" cy="566936"/>
          </a:xfrm>
          <a:prstGeom prst="rect">
            <a:avLst/>
          </a:prstGeom>
        </p:spPr>
        <p:txBody>
          <a:bodyPr vert="horz" lIns="91440" tIns="45720" rIns="91440" bIns="45720" rtlCol="0" anchor="b">
            <a:no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CN" altLang="en-US" sz="2400" dirty="0">
                <a:solidFill>
                  <a:srgbClr val="FF0000"/>
                </a:solidFill>
              </a:rPr>
              <a:t>音</a:t>
            </a:r>
            <a:r>
              <a:rPr lang="zh-CN" altLang="en-US" sz="2400" dirty="0" smtClean="0">
                <a:solidFill>
                  <a:srgbClr val="FF0000"/>
                </a:solidFill>
              </a:rPr>
              <a:t>频解码 </a:t>
            </a:r>
            <a:r>
              <a:rPr lang="en-US" altLang="zh-CN" sz="2400" dirty="0" smtClean="0">
                <a:solidFill>
                  <a:srgbClr val="FF0000"/>
                </a:solidFill>
              </a:rPr>
              <a:t>AAC</a:t>
            </a:r>
            <a:endParaRPr lang="zh-CN" altLang="en-US" sz="2400" dirty="0">
              <a:solidFill>
                <a:srgbClr val="FF0000"/>
              </a:solidFill>
            </a:endParaRPr>
          </a:p>
        </p:txBody>
      </p:sp>
      <p:sp>
        <p:nvSpPr>
          <p:cNvPr id="8" name="内容占位符 2"/>
          <p:cNvSpPr txBox="1">
            <a:spLocks/>
          </p:cNvSpPr>
          <p:nvPr/>
        </p:nvSpPr>
        <p:spPr>
          <a:xfrm>
            <a:off x="971600" y="1988840"/>
            <a:ext cx="7272808" cy="3744416"/>
          </a:xfrm>
          <a:prstGeom prst="rect">
            <a:avLst/>
          </a:prstGeom>
        </p:spPr>
        <p:txBody>
          <a:bodyPr/>
          <a:lstStyle>
            <a:lvl1pPr marL="342900" indent="-274320" algn="l" defTabSz="914400" rtl="0" eaLnBrk="1" latinLnBrk="0" hangingPunct="1">
              <a:spcBef>
                <a:spcPct val="20000"/>
              </a:spcBef>
              <a:buClr>
                <a:schemeClr val="accent1"/>
              </a:buClr>
              <a:buSzPct val="76000"/>
              <a:buFont typeface="Wingdings 2" pitchFamily="18" charset="2"/>
              <a:buChar char=""/>
              <a:defRPr sz="2400" kern="1200">
                <a:solidFill>
                  <a:schemeClr val="tx2"/>
                </a:solidFill>
                <a:latin typeface="+mn-lt"/>
                <a:ea typeface="+mn-ea"/>
                <a:cs typeface="+mn-cs"/>
              </a:defRPr>
            </a:lvl1pPr>
            <a:lvl2pPr marL="640080" indent="-274320" algn="l" defTabSz="914400" rtl="0" eaLnBrk="1" latinLnBrk="0" hangingPunct="1">
              <a:spcBef>
                <a:spcPct val="20000"/>
              </a:spcBef>
              <a:buClr>
                <a:schemeClr val="accent1"/>
              </a:buClr>
              <a:buSzPct val="76000"/>
              <a:buFont typeface="Wingdings 2" pitchFamily="18" charset="2"/>
              <a:buChar char=""/>
              <a:defRPr sz="2200" kern="1200">
                <a:solidFill>
                  <a:schemeClr val="tx2"/>
                </a:solidFill>
                <a:latin typeface="+mn-lt"/>
                <a:ea typeface="+mn-ea"/>
                <a:cs typeface="+mn-cs"/>
              </a:defRPr>
            </a:lvl2pPr>
            <a:lvl3pPr marL="914400" indent="-228600" algn="l" defTabSz="914400" rtl="0" eaLnBrk="1" latinLnBrk="0" hangingPunct="1">
              <a:spcBef>
                <a:spcPct val="20000"/>
              </a:spcBef>
              <a:buClr>
                <a:schemeClr val="accent1"/>
              </a:buClr>
              <a:buSzPct val="76000"/>
              <a:buFont typeface="Wingdings 2" pitchFamily="18" charset="2"/>
              <a:buChar char=""/>
              <a:defRPr sz="2000" kern="1200">
                <a:solidFill>
                  <a:schemeClr val="tx2"/>
                </a:solidFill>
                <a:latin typeface="+mn-lt"/>
                <a:ea typeface="+mn-ea"/>
                <a:cs typeface="+mn-cs"/>
              </a:defRPr>
            </a:lvl3pPr>
            <a:lvl4pPr marL="1124712" indent="-228600" algn="l" defTabSz="914400" rtl="0" eaLnBrk="1" latinLnBrk="0" hangingPunct="1">
              <a:spcBef>
                <a:spcPct val="20000"/>
              </a:spcBef>
              <a:buClr>
                <a:schemeClr val="accent1"/>
              </a:buClr>
              <a:buSzPct val="76000"/>
              <a:buFont typeface="Wingdings 2" pitchFamily="18" charset="2"/>
              <a:buChar char=""/>
              <a:defRPr sz="1800" kern="1200">
                <a:solidFill>
                  <a:schemeClr val="tx2"/>
                </a:solidFill>
                <a:latin typeface="+mn-lt"/>
                <a:ea typeface="+mn-ea"/>
                <a:cs typeface="+mn-cs"/>
              </a:defRPr>
            </a:lvl4pPr>
            <a:lvl5pPr marL="1325880" indent="-228600" algn="l" defTabSz="914400" rtl="0" eaLnBrk="1" latinLnBrk="0" hangingPunct="1">
              <a:spcBef>
                <a:spcPct val="20000"/>
              </a:spcBef>
              <a:buClr>
                <a:schemeClr val="accent1"/>
              </a:buClr>
              <a:buSzPct val="76000"/>
              <a:buFont typeface="Wingdings 2" pitchFamily="18" charset="2"/>
              <a:buChar char=""/>
              <a:defRPr sz="1600" kern="1200" baseline="0">
                <a:solidFill>
                  <a:schemeClr val="tx2"/>
                </a:solidFill>
                <a:latin typeface="+mn-lt"/>
                <a:ea typeface="+mn-ea"/>
                <a:cs typeface="+mn-cs"/>
              </a:defRPr>
            </a:lvl5pPr>
            <a:lvl6pPr marL="1517904"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6pPr>
            <a:lvl7pPr marL="1719072"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7pPr>
            <a:lvl8pPr marL="1920240"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8pPr>
            <a:lvl9pPr marL="2121408"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9pPr>
          </a:lstStyle>
          <a:p>
            <a:r>
              <a:rPr lang="en-US" altLang="zh-CN" sz="1400" dirty="0">
                <a:hlinkClick r:id="rId2"/>
              </a:rPr>
              <a:t>Advanced Audio Coding (AAC)</a:t>
            </a:r>
            <a:r>
              <a:rPr lang="en-US" altLang="zh-CN" sz="1400" dirty="0"/>
              <a:t> is the successor format to MP3, and is defined in MPEG-4 part 3 (ISO/IEC 14496-3). It is often used within an MP4 container format; for music the .m4a extension is customarily used. The second-most common use is within MKV (</a:t>
            </a:r>
            <a:r>
              <a:rPr lang="en-US" altLang="zh-CN" sz="1400" dirty="0" err="1"/>
              <a:t>Matroska</a:t>
            </a:r>
            <a:r>
              <a:rPr lang="en-US" altLang="zh-CN" sz="1400" dirty="0"/>
              <a:t>) files because it has better support for embedded text-based soft subtitles than MP4. </a:t>
            </a:r>
          </a:p>
          <a:p>
            <a:r>
              <a:rPr lang="en-US" altLang="zh-CN" sz="1400" dirty="0" err="1"/>
              <a:t>FFmpeg</a:t>
            </a:r>
            <a:r>
              <a:rPr lang="en-US" altLang="zh-CN" sz="1400" dirty="0"/>
              <a:t> can support four AAC-LC encoders (</a:t>
            </a:r>
            <a:r>
              <a:rPr lang="en-US" altLang="zh-CN" sz="1400" dirty="0" err="1"/>
              <a:t>aac</a:t>
            </a:r>
            <a:r>
              <a:rPr lang="en-US" altLang="zh-CN" sz="1400" dirty="0"/>
              <a:t>, </a:t>
            </a:r>
            <a:r>
              <a:rPr lang="en-US" altLang="zh-CN" sz="1400" dirty="0" err="1"/>
              <a:t>libfaac</a:t>
            </a:r>
            <a:r>
              <a:rPr lang="en-US" altLang="zh-CN" sz="1400" dirty="0"/>
              <a:t>, </a:t>
            </a:r>
            <a:r>
              <a:rPr lang="en-US" altLang="zh-CN" sz="1400" dirty="0" err="1"/>
              <a:t>libfdk_aac</a:t>
            </a:r>
            <a:r>
              <a:rPr lang="en-US" altLang="zh-CN" sz="1400" dirty="0"/>
              <a:t>, </a:t>
            </a:r>
            <a:r>
              <a:rPr lang="en-US" altLang="zh-CN" sz="1400" dirty="0" err="1"/>
              <a:t>libvo_aacenc</a:t>
            </a:r>
            <a:r>
              <a:rPr lang="en-US" altLang="zh-CN" sz="1400" dirty="0"/>
              <a:t>) and two AAC-HE encoders (</a:t>
            </a:r>
            <a:r>
              <a:rPr lang="en-US" altLang="zh-CN" sz="1400" dirty="0" err="1"/>
              <a:t>libaacplus</a:t>
            </a:r>
            <a:r>
              <a:rPr lang="en-US" altLang="zh-CN" sz="1400" dirty="0"/>
              <a:t> and </a:t>
            </a:r>
            <a:r>
              <a:rPr lang="en-US" altLang="zh-CN" sz="1400" dirty="0" err="1"/>
              <a:t>libfdk_aac</a:t>
            </a:r>
            <a:r>
              <a:rPr lang="en-US" altLang="zh-CN" sz="1400" dirty="0"/>
              <a:t>). </a:t>
            </a:r>
            <a:endParaRPr lang="zh-CN" altLang="en-US" sz="1400" dirty="0"/>
          </a:p>
        </p:txBody>
      </p:sp>
    </p:spTree>
    <p:extLst>
      <p:ext uri="{BB962C8B-B14F-4D97-AF65-F5344CB8AC3E}">
        <p14:creationId xmlns:p14="http://schemas.microsoft.com/office/powerpoint/2010/main" val="112046580"/>
      </p:ext>
    </p:extLst>
  </p:cSld>
  <p:clrMapOvr>
    <a:masterClrMapping/>
  </p:clrMapOvr>
  <p:transition spd="slow">
    <p:pull/>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75656" y="332656"/>
            <a:ext cx="6736712" cy="854968"/>
          </a:xfrm>
        </p:spPr>
        <p:txBody>
          <a:bodyPr/>
          <a:lstStyle/>
          <a:p>
            <a:r>
              <a:rPr lang="en-US" altLang="zh-CN" dirty="0"/>
              <a:t>Audio/video codec</a:t>
            </a:r>
            <a:endParaRPr lang="zh-CN" altLang="en-US" dirty="0"/>
          </a:p>
        </p:txBody>
      </p:sp>
      <p:sp>
        <p:nvSpPr>
          <p:cNvPr id="3" name="日期占位符 2"/>
          <p:cNvSpPr>
            <a:spLocks noGrp="1"/>
          </p:cNvSpPr>
          <p:nvPr>
            <p:ph type="dt" sz="half" idx="10"/>
          </p:nvPr>
        </p:nvSpPr>
        <p:spPr/>
        <p:txBody>
          <a:bodyPr/>
          <a:lstStyle/>
          <a:p>
            <a:fld id="{E3127EC2-47FB-48A1-8644-C8A81DDAA119}" type="datetime4">
              <a:rPr lang="en-US" smtClean="0"/>
              <a:pPr/>
              <a:t>April 22, 2015</a:t>
            </a:fld>
            <a:endParaRPr lang="en-US"/>
          </a:p>
        </p:txBody>
      </p:sp>
      <p:sp>
        <p:nvSpPr>
          <p:cNvPr id="4" name="页脚占位符 3"/>
          <p:cNvSpPr>
            <a:spLocks noGrp="1"/>
          </p:cNvSpPr>
          <p:nvPr>
            <p:ph type="ftr" sz="quarter" idx="11"/>
          </p:nvPr>
        </p:nvSpPr>
        <p:spPr/>
        <p:txBody>
          <a:bodyPr/>
          <a:lstStyle/>
          <a:p>
            <a:endParaRPr lang="en-US" dirty="0"/>
          </a:p>
        </p:txBody>
      </p:sp>
      <p:sp>
        <p:nvSpPr>
          <p:cNvPr id="5" name="灯片编号占位符 4"/>
          <p:cNvSpPr>
            <a:spLocks noGrp="1"/>
          </p:cNvSpPr>
          <p:nvPr>
            <p:ph type="sldNum" sz="quarter" idx="12"/>
          </p:nvPr>
        </p:nvSpPr>
        <p:spPr/>
        <p:txBody>
          <a:bodyPr/>
          <a:lstStyle/>
          <a:p>
            <a:fld id="{8B37D5FE-740C-46F5-801A-FA5477D9711F}" type="slidenum">
              <a:rPr lang="en-US" smtClean="0"/>
              <a:pPr/>
              <a:t>63</a:t>
            </a:fld>
            <a:endParaRPr lang="en-US"/>
          </a:p>
        </p:txBody>
      </p:sp>
      <p:sp>
        <p:nvSpPr>
          <p:cNvPr id="7" name="标题 1"/>
          <p:cNvSpPr txBox="1">
            <a:spLocks/>
          </p:cNvSpPr>
          <p:nvPr/>
        </p:nvSpPr>
        <p:spPr>
          <a:xfrm>
            <a:off x="1763688" y="1280716"/>
            <a:ext cx="5832648" cy="566936"/>
          </a:xfrm>
          <a:prstGeom prst="rect">
            <a:avLst/>
          </a:prstGeom>
        </p:spPr>
        <p:txBody>
          <a:bodyPr vert="horz" lIns="91440" tIns="45720" rIns="91440" bIns="45720" rtlCol="0" anchor="b">
            <a:no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CN" altLang="en-US" sz="2400" dirty="0" smtClean="0">
                <a:solidFill>
                  <a:srgbClr val="FF0000"/>
                </a:solidFill>
              </a:rPr>
              <a:t>视频解码 </a:t>
            </a:r>
            <a:r>
              <a:rPr lang="en-US" altLang="zh-CN" sz="2400" dirty="0" smtClean="0">
                <a:solidFill>
                  <a:srgbClr val="FF0000"/>
                </a:solidFill>
              </a:rPr>
              <a:t>AAC</a:t>
            </a:r>
            <a:endParaRPr lang="zh-CN" altLang="en-US" sz="2400" dirty="0">
              <a:solidFill>
                <a:srgbClr val="FF0000"/>
              </a:solidFill>
            </a:endParaRPr>
          </a:p>
        </p:txBody>
      </p:sp>
      <p:sp>
        <p:nvSpPr>
          <p:cNvPr id="8" name="内容占位符 2"/>
          <p:cNvSpPr txBox="1">
            <a:spLocks/>
          </p:cNvSpPr>
          <p:nvPr/>
        </p:nvSpPr>
        <p:spPr>
          <a:xfrm>
            <a:off x="971600" y="1988840"/>
            <a:ext cx="7272808" cy="3744416"/>
          </a:xfrm>
          <a:prstGeom prst="rect">
            <a:avLst/>
          </a:prstGeom>
        </p:spPr>
        <p:txBody>
          <a:bodyPr/>
          <a:lstStyle>
            <a:lvl1pPr marL="342900" indent="-274320" algn="l" defTabSz="914400" rtl="0" eaLnBrk="1" latinLnBrk="0" hangingPunct="1">
              <a:spcBef>
                <a:spcPct val="20000"/>
              </a:spcBef>
              <a:buClr>
                <a:schemeClr val="accent1"/>
              </a:buClr>
              <a:buSzPct val="76000"/>
              <a:buFont typeface="Wingdings 2" pitchFamily="18" charset="2"/>
              <a:buChar char=""/>
              <a:defRPr sz="2400" kern="1200">
                <a:solidFill>
                  <a:schemeClr val="tx2"/>
                </a:solidFill>
                <a:latin typeface="+mn-lt"/>
                <a:ea typeface="+mn-ea"/>
                <a:cs typeface="+mn-cs"/>
              </a:defRPr>
            </a:lvl1pPr>
            <a:lvl2pPr marL="640080" indent="-274320" algn="l" defTabSz="914400" rtl="0" eaLnBrk="1" latinLnBrk="0" hangingPunct="1">
              <a:spcBef>
                <a:spcPct val="20000"/>
              </a:spcBef>
              <a:buClr>
                <a:schemeClr val="accent1"/>
              </a:buClr>
              <a:buSzPct val="76000"/>
              <a:buFont typeface="Wingdings 2" pitchFamily="18" charset="2"/>
              <a:buChar char=""/>
              <a:defRPr sz="2200" kern="1200">
                <a:solidFill>
                  <a:schemeClr val="tx2"/>
                </a:solidFill>
                <a:latin typeface="+mn-lt"/>
                <a:ea typeface="+mn-ea"/>
                <a:cs typeface="+mn-cs"/>
              </a:defRPr>
            </a:lvl2pPr>
            <a:lvl3pPr marL="914400" indent="-228600" algn="l" defTabSz="914400" rtl="0" eaLnBrk="1" latinLnBrk="0" hangingPunct="1">
              <a:spcBef>
                <a:spcPct val="20000"/>
              </a:spcBef>
              <a:buClr>
                <a:schemeClr val="accent1"/>
              </a:buClr>
              <a:buSzPct val="76000"/>
              <a:buFont typeface="Wingdings 2" pitchFamily="18" charset="2"/>
              <a:buChar char=""/>
              <a:defRPr sz="2000" kern="1200">
                <a:solidFill>
                  <a:schemeClr val="tx2"/>
                </a:solidFill>
                <a:latin typeface="+mn-lt"/>
                <a:ea typeface="+mn-ea"/>
                <a:cs typeface="+mn-cs"/>
              </a:defRPr>
            </a:lvl3pPr>
            <a:lvl4pPr marL="1124712" indent="-228600" algn="l" defTabSz="914400" rtl="0" eaLnBrk="1" latinLnBrk="0" hangingPunct="1">
              <a:spcBef>
                <a:spcPct val="20000"/>
              </a:spcBef>
              <a:buClr>
                <a:schemeClr val="accent1"/>
              </a:buClr>
              <a:buSzPct val="76000"/>
              <a:buFont typeface="Wingdings 2" pitchFamily="18" charset="2"/>
              <a:buChar char=""/>
              <a:defRPr sz="1800" kern="1200">
                <a:solidFill>
                  <a:schemeClr val="tx2"/>
                </a:solidFill>
                <a:latin typeface="+mn-lt"/>
                <a:ea typeface="+mn-ea"/>
                <a:cs typeface="+mn-cs"/>
              </a:defRPr>
            </a:lvl4pPr>
            <a:lvl5pPr marL="1325880" indent="-228600" algn="l" defTabSz="914400" rtl="0" eaLnBrk="1" latinLnBrk="0" hangingPunct="1">
              <a:spcBef>
                <a:spcPct val="20000"/>
              </a:spcBef>
              <a:buClr>
                <a:schemeClr val="accent1"/>
              </a:buClr>
              <a:buSzPct val="76000"/>
              <a:buFont typeface="Wingdings 2" pitchFamily="18" charset="2"/>
              <a:buChar char=""/>
              <a:defRPr sz="1600" kern="1200" baseline="0">
                <a:solidFill>
                  <a:schemeClr val="tx2"/>
                </a:solidFill>
                <a:latin typeface="+mn-lt"/>
                <a:ea typeface="+mn-ea"/>
                <a:cs typeface="+mn-cs"/>
              </a:defRPr>
            </a:lvl5pPr>
            <a:lvl6pPr marL="1517904"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6pPr>
            <a:lvl7pPr marL="1719072"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7pPr>
            <a:lvl8pPr marL="1920240"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8pPr>
            <a:lvl9pPr marL="2121408"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9pPr>
          </a:lstStyle>
          <a:p>
            <a:r>
              <a:rPr lang="en-US" altLang="zh-CN" sz="1400" dirty="0"/>
              <a:t>AAC</a:t>
            </a:r>
            <a:r>
              <a:rPr lang="zh-CN" altLang="en-US" sz="1400" dirty="0"/>
              <a:t>（</a:t>
            </a:r>
            <a:r>
              <a:rPr lang="en-US" altLang="zh-CN" sz="1400" dirty="0"/>
              <a:t>Advanced Audio Coding</a:t>
            </a:r>
            <a:r>
              <a:rPr lang="zh-CN" altLang="en-US" sz="1400" dirty="0"/>
              <a:t>） 编码</a:t>
            </a:r>
            <a:r>
              <a:rPr lang="en-US" altLang="zh-CN" sz="1400" dirty="0"/>
              <a:t>9</a:t>
            </a:r>
            <a:r>
              <a:rPr lang="zh-CN" altLang="en-US" sz="1400" dirty="0"/>
              <a:t>种规格</a:t>
            </a:r>
            <a:r>
              <a:rPr lang="zh-CN" altLang="en-US" sz="1400" dirty="0" smtClean="0"/>
              <a:t>：</a:t>
            </a:r>
            <a:endParaRPr lang="en-US" altLang="zh-CN" sz="1400" dirty="0" smtClean="0"/>
          </a:p>
          <a:p>
            <a:endParaRPr lang="en-US" altLang="zh-CN" sz="1400" dirty="0" smtClean="0"/>
          </a:p>
          <a:p>
            <a:pPr lvl="1"/>
            <a:r>
              <a:rPr lang="en-US" altLang="zh-CN" sz="1200" dirty="0" smtClean="0"/>
              <a:t>MPEG-2 </a:t>
            </a:r>
            <a:r>
              <a:rPr lang="en-US" altLang="zh-CN" sz="1200" dirty="0"/>
              <a:t>AAC LC</a:t>
            </a:r>
            <a:r>
              <a:rPr lang="zh-CN" altLang="en-US" sz="1200" dirty="0"/>
              <a:t>低复杂度规格（</a:t>
            </a:r>
            <a:r>
              <a:rPr lang="en-US" altLang="zh-CN" sz="1200" dirty="0"/>
              <a:t>Low Complexity</a:t>
            </a:r>
            <a:r>
              <a:rPr lang="zh-CN" altLang="en-US" sz="1200" dirty="0"/>
              <a:t>）</a:t>
            </a:r>
          </a:p>
          <a:p>
            <a:pPr lvl="1"/>
            <a:r>
              <a:rPr lang="en-US" altLang="zh-CN" sz="1200" dirty="0"/>
              <a:t>MPEG-2 AAC Main</a:t>
            </a:r>
            <a:r>
              <a:rPr lang="zh-CN" altLang="en-US" sz="1200" dirty="0"/>
              <a:t>主规格</a:t>
            </a:r>
          </a:p>
          <a:p>
            <a:pPr lvl="1"/>
            <a:r>
              <a:rPr lang="en-US" altLang="zh-CN" sz="1200" dirty="0"/>
              <a:t>MPEG-2 AAC SSR</a:t>
            </a:r>
            <a:r>
              <a:rPr lang="zh-CN" altLang="en-US" sz="1200" dirty="0"/>
              <a:t>可变采样率规格</a:t>
            </a:r>
            <a:r>
              <a:rPr lang="zh-CN" altLang="en-US" sz="1200" dirty="0" smtClean="0"/>
              <a:t>（</a:t>
            </a:r>
            <a:r>
              <a:rPr lang="en-US" altLang="zh-CN" sz="1200" dirty="0" smtClean="0"/>
              <a:t>Scalable </a:t>
            </a:r>
            <a:r>
              <a:rPr lang="en-US" altLang="zh-CN" sz="1200" dirty="0"/>
              <a:t>Sample Rate</a:t>
            </a:r>
            <a:r>
              <a:rPr lang="zh-CN" altLang="en-US" sz="1200" dirty="0"/>
              <a:t>）</a:t>
            </a:r>
          </a:p>
          <a:p>
            <a:pPr lvl="1"/>
            <a:r>
              <a:rPr lang="en-US" altLang="zh-CN" sz="1200" dirty="0">
                <a:solidFill>
                  <a:srgbClr val="FF0000"/>
                </a:solidFill>
              </a:rPr>
              <a:t>MPEG-4 AAC LC</a:t>
            </a:r>
            <a:r>
              <a:rPr lang="zh-CN" altLang="en-US" sz="1200" dirty="0">
                <a:solidFill>
                  <a:srgbClr val="FF0000"/>
                </a:solidFill>
              </a:rPr>
              <a:t>低复杂度规格（</a:t>
            </a:r>
            <a:r>
              <a:rPr lang="en-US" altLang="zh-CN" sz="1200" dirty="0">
                <a:solidFill>
                  <a:srgbClr val="FF0000"/>
                </a:solidFill>
              </a:rPr>
              <a:t>Low Complexity</a:t>
            </a:r>
            <a:r>
              <a:rPr lang="zh-CN" altLang="en-US" sz="1200" dirty="0">
                <a:solidFill>
                  <a:srgbClr val="FF0000"/>
                </a:solidFill>
              </a:rPr>
              <a:t>）</a:t>
            </a:r>
          </a:p>
          <a:p>
            <a:pPr lvl="1"/>
            <a:r>
              <a:rPr lang="en-US" altLang="zh-CN" sz="1200" dirty="0"/>
              <a:t>MPEG-4 AAC Main</a:t>
            </a:r>
            <a:r>
              <a:rPr lang="zh-CN" altLang="en-US" sz="1200" dirty="0"/>
              <a:t>主规格</a:t>
            </a:r>
          </a:p>
          <a:p>
            <a:pPr lvl="1"/>
            <a:r>
              <a:rPr lang="en-US" altLang="zh-CN" sz="1200" dirty="0"/>
              <a:t>MPEG-4 AAC SSR</a:t>
            </a:r>
            <a:r>
              <a:rPr lang="zh-CN" altLang="en-US" sz="1200" dirty="0"/>
              <a:t>可变采样率规格</a:t>
            </a:r>
            <a:r>
              <a:rPr lang="zh-CN" altLang="en-US" sz="1200" dirty="0" smtClean="0"/>
              <a:t>（</a:t>
            </a:r>
            <a:r>
              <a:rPr lang="en-US" altLang="zh-CN" sz="1200" dirty="0"/>
              <a:t> Scalable </a:t>
            </a:r>
            <a:r>
              <a:rPr lang="en-US" altLang="zh-CN" sz="1200" dirty="0" smtClean="0"/>
              <a:t>Sample </a:t>
            </a:r>
            <a:r>
              <a:rPr lang="en-US" altLang="zh-CN" sz="1200" dirty="0"/>
              <a:t>Rate</a:t>
            </a:r>
            <a:r>
              <a:rPr lang="zh-CN" altLang="en-US" sz="1200" dirty="0"/>
              <a:t>）</a:t>
            </a:r>
          </a:p>
          <a:p>
            <a:pPr lvl="1"/>
            <a:r>
              <a:rPr lang="en-US" altLang="zh-CN" sz="1200" dirty="0"/>
              <a:t>MPEG-4 AAC LTP</a:t>
            </a:r>
            <a:r>
              <a:rPr lang="zh-CN" altLang="en-US" sz="1200" dirty="0"/>
              <a:t>长时期预测规格（</a:t>
            </a:r>
            <a:r>
              <a:rPr lang="en-US" altLang="zh-CN" sz="1200" dirty="0"/>
              <a:t>Long Term </a:t>
            </a:r>
            <a:r>
              <a:rPr lang="en-US" altLang="zh-CN" sz="1200" dirty="0" smtClean="0"/>
              <a:t>Prediction</a:t>
            </a:r>
            <a:r>
              <a:rPr lang="zh-CN" altLang="en-US" sz="1200" dirty="0" smtClean="0"/>
              <a:t>）</a:t>
            </a:r>
            <a:endParaRPr lang="zh-CN" altLang="en-US" sz="1200" dirty="0"/>
          </a:p>
          <a:p>
            <a:pPr lvl="1"/>
            <a:r>
              <a:rPr lang="en-US" altLang="zh-CN" sz="1200" dirty="0"/>
              <a:t>MPEG-4 AAC LD</a:t>
            </a:r>
            <a:r>
              <a:rPr lang="zh-CN" altLang="en-US" sz="1200" dirty="0"/>
              <a:t>低延迟规格（</a:t>
            </a:r>
            <a:r>
              <a:rPr lang="en-US" altLang="zh-CN" sz="1200" dirty="0"/>
              <a:t>Low Delay</a:t>
            </a:r>
            <a:r>
              <a:rPr lang="zh-CN" altLang="en-US" sz="1200" dirty="0"/>
              <a:t>）</a:t>
            </a:r>
          </a:p>
          <a:p>
            <a:pPr lvl="1"/>
            <a:r>
              <a:rPr lang="en-US" altLang="zh-CN" sz="1200" dirty="0">
                <a:solidFill>
                  <a:srgbClr val="FF0000"/>
                </a:solidFill>
              </a:rPr>
              <a:t>MPEG-4 AAC HE</a:t>
            </a:r>
            <a:r>
              <a:rPr lang="zh-CN" altLang="en-US" sz="1200" dirty="0">
                <a:solidFill>
                  <a:srgbClr val="FF0000"/>
                </a:solidFill>
              </a:rPr>
              <a:t>高效率规格（</a:t>
            </a:r>
            <a:r>
              <a:rPr lang="en-US" altLang="zh-CN" sz="1200" dirty="0">
                <a:solidFill>
                  <a:srgbClr val="FF0000"/>
                </a:solidFill>
              </a:rPr>
              <a:t>High Efficiency</a:t>
            </a:r>
            <a:r>
              <a:rPr lang="zh-CN" altLang="en-US" sz="1200" dirty="0" smtClean="0">
                <a:solidFill>
                  <a:srgbClr val="FF0000"/>
                </a:solidFill>
              </a:rPr>
              <a:t>）</a:t>
            </a:r>
            <a:endParaRPr lang="en-US" altLang="zh-CN" sz="1200" dirty="0" smtClean="0">
              <a:solidFill>
                <a:srgbClr val="FF0000"/>
              </a:solidFill>
            </a:endParaRPr>
          </a:p>
          <a:p>
            <a:pPr lvl="1"/>
            <a:endParaRPr lang="en-US" altLang="zh-CN" sz="1200" dirty="0"/>
          </a:p>
          <a:p>
            <a:pPr lvl="1"/>
            <a:r>
              <a:rPr lang="en-US" altLang="zh-CN" sz="1200" dirty="0"/>
              <a:t>HE</a:t>
            </a:r>
            <a:r>
              <a:rPr lang="zh-CN" altLang="en-US" sz="1200" dirty="0"/>
              <a:t>：“</a:t>
            </a:r>
            <a:r>
              <a:rPr lang="en-US" altLang="zh-CN" sz="1200" dirty="0"/>
              <a:t>High Efficiency”</a:t>
            </a:r>
            <a:r>
              <a:rPr lang="zh-CN" altLang="en-US" sz="1200" dirty="0"/>
              <a:t>（高效性）。</a:t>
            </a:r>
            <a:r>
              <a:rPr lang="en-US" altLang="zh-CN" sz="1200" dirty="0"/>
              <a:t>HE-AAC v1</a:t>
            </a:r>
            <a:r>
              <a:rPr lang="zh-CN" altLang="en-US" sz="1200" dirty="0"/>
              <a:t>（又称</a:t>
            </a:r>
            <a:r>
              <a:rPr lang="en-US" altLang="zh-CN" sz="1200" dirty="0"/>
              <a:t>AACPlusV1</a:t>
            </a:r>
            <a:r>
              <a:rPr lang="zh-CN" altLang="en-US" sz="1200" dirty="0"/>
              <a:t>，</a:t>
            </a:r>
            <a:r>
              <a:rPr lang="en-US" altLang="zh-CN" sz="1200" dirty="0"/>
              <a:t>SBR)</a:t>
            </a:r>
            <a:r>
              <a:rPr lang="zh-CN" altLang="en-US" sz="1200" dirty="0"/>
              <a:t>，用容器的方法实现了</a:t>
            </a:r>
            <a:r>
              <a:rPr lang="en-US" altLang="zh-CN" sz="1200" dirty="0"/>
              <a:t>AAC</a:t>
            </a:r>
            <a:r>
              <a:rPr lang="zh-CN" altLang="en-US" sz="1200" dirty="0"/>
              <a:t>（</a:t>
            </a:r>
            <a:r>
              <a:rPr lang="en-US" altLang="zh-CN" sz="1200" dirty="0"/>
              <a:t>LC</a:t>
            </a:r>
            <a:r>
              <a:rPr lang="zh-CN" altLang="en-US" sz="1200" dirty="0"/>
              <a:t>）和</a:t>
            </a:r>
            <a:r>
              <a:rPr lang="en-US" altLang="zh-CN" sz="1200" dirty="0"/>
              <a:t>SBR</a:t>
            </a:r>
            <a:r>
              <a:rPr lang="zh-CN" altLang="en-US" sz="1200" dirty="0"/>
              <a:t>技术</a:t>
            </a:r>
            <a:r>
              <a:rPr lang="zh-CN" altLang="en-US" sz="1200" dirty="0" smtClean="0"/>
              <a:t>。</a:t>
            </a:r>
            <a:endParaRPr lang="en-US" altLang="zh-CN" sz="1200" dirty="0" smtClean="0"/>
          </a:p>
          <a:p>
            <a:pPr lvl="1"/>
            <a:r>
              <a:rPr lang="en-US" altLang="zh-CN" sz="1200" dirty="0"/>
              <a:t>HEv2</a:t>
            </a:r>
            <a:r>
              <a:rPr lang="zh-CN" altLang="en-US" sz="1200" dirty="0"/>
              <a:t>：用容器的方法包含了</a:t>
            </a:r>
            <a:r>
              <a:rPr lang="en-US" altLang="zh-CN" sz="1200" dirty="0"/>
              <a:t>HE-AAC v1</a:t>
            </a:r>
            <a:r>
              <a:rPr lang="zh-CN" altLang="en-US" sz="1200" dirty="0"/>
              <a:t>和</a:t>
            </a:r>
            <a:r>
              <a:rPr lang="en-US" altLang="zh-CN" sz="1200" dirty="0"/>
              <a:t>PS</a:t>
            </a:r>
            <a:r>
              <a:rPr lang="zh-CN" altLang="en-US" sz="1200" dirty="0"/>
              <a:t>技术。</a:t>
            </a:r>
            <a:r>
              <a:rPr lang="en-US" altLang="zh-CN" sz="1200" dirty="0"/>
              <a:t>PS</a:t>
            </a:r>
            <a:r>
              <a:rPr lang="zh-CN" altLang="en-US" sz="1200" dirty="0"/>
              <a:t>指“</a:t>
            </a:r>
            <a:r>
              <a:rPr lang="en-US" altLang="zh-CN" sz="1200" dirty="0"/>
              <a:t>parametric stereo”</a:t>
            </a:r>
            <a:r>
              <a:rPr lang="zh-CN" altLang="en-US" sz="1200" dirty="0"/>
              <a:t>（参数立体声）。</a:t>
            </a:r>
          </a:p>
        </p:txBody>
      </p:sp>
      <p:pic>
        <p:nvPicPr>
          <p:cNvPr id="1026" name="Picture 2" descr="E:\2013092412562464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24128" y="1280716"/>
            <a:ext cx="2232248" cy="1578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7337081"/>
      </p:ext>
    </p:extLst>
  </p:cSld>
  <p:clrMapOvr>
    <a:masterClrMapping/>
  </p:clrMapOvr>
  <p:transition spd="slow">
    <p:pull/>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75656" y="332656"/>
            <a:ext cx="6736712" cy="854968"/>
          </a:xfrm>
        </p:spPr>
        <p:txBody>
          <a:bodyPr/>
          <a:lstStyle/>
          <a:p>
            <a:r>
              <a:rPr lang="en-US" altLang="zh-CN" dirty="0"/>
              <a:t>Audio/video codec</a:t>
            </a:r>
            <a:endParaRPr lang="zh-CN" altLang="en-US" dirty="0"/>
          </a:p>
        </p:txBody>
      </p:sp>
      <p:sp>
        <p:nvSpPr>
          <p:cNvPr id="3" name="日期占位符 2"/>
          <p:cNvSpPr>
            <a:spLocks noGrp="1"/>
          </p:cNvSpPr>
          <p:nvPr>
            <p:ph type="dt" sz="half" idx="10"/>
          </p:nvPr>
        </p:nvSpPr>
        <p:spPr/>
        <p:txBody>
          <a:bodyPr/>
          <a:lstStyle/>
          <a:p>
            <a:fld id="{E3127EC2-47FB-48A1-8644-C8A81DDAA119}" type="datetime4">
              <a:rPr lang="en-US" smtClean="0"/>
              <a:pPr/>
              <a:t>April 22, 2015</a:t>
            </a:fld>
            <a:endParaRPr lang="en-US"/>
          </a:p>
        </p:txBody>
      </p:sp>
      <p:sp>
        <p:nvSpPr>
          <p:cNvPr id="4" name="页脚占位符 3"/>
          <p:cNvSpPr>
            <a:spLocks noGrp="1"/>
          </p:cNvSpPr>
          <p:nvPr>
            <p:ph type="ftr" sz="quarter" idx="11"/>
          </p:nvPr>
        </p:nvSpPr>
        <p:spPr/>
        <p:txBody>
          <a:bodyPr/>
          <a:lstStyle/>
          <a:p>
            <a:endParaRPr lang="en-US" dirty="0"/>
          </a:p>
        </p:txBody>
      </p:sp>
      <p:sp>
        <p:nvSpPr>
          <p:cNvPr id="5" name="灯片编号占位符 4"/>
          <p:cNvSpPr>
            <a:spLocks noGrp="1"/>
          </p:cNvSpPr>
          <p:nvPr>
            <p:ph type="sldNum" sz="quarter" idx="12"/>
          </p:nvPr>
        </p:nvSpPr>
        <p:spPr/>
        <p:txBody>
          <a:bodyPr/>
          <a:lstStyle/>
          <a:p>
            <a:fld id="{8B37D5FE-740C-46F5-801A-FA5477D9711F}" type="slidenum">
              <a:rPr lang="en-US" smtClean="0"/>
              <a:pPr/>
              <a:t>64</a:t>
            </a:fld>
            <a:endParaRPr lang="en-US"/>
          </a:p>
        </p:txBody>
      </p:sp>
      <p:sp>
        <p:nvSpPr>
          <p:cNvPr id="7" name="标题 1"/>
          <p:cNvSpPr txBox="1">
            <a:spLocks/>
          </p:cNvSpPr>
          <p:nvPr/>
        </p:nvSpPr>
        <p:spPr>
          <a:xfrm>
            <a:off x="1763688" y="1280716"/>
            <a:ext cx="5832648" cy="566936"/>
          </a:xfrm>
          <a:prstGeom prst="rect">
            <a:avLst/>
          </a:prstGeom>
        </p:spPr>
        <p:txBody>
          <a:bodyPr vert="horz" lIns="91440" tIns="45720" rIns="91440" bIns="45720" rtlCol="0" anchor="b">
            <a:no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CN" altLang="en-US" sz="2400" dirty="0" smtClean="0">
                <a:solidFill>
                  <a:srgbClr val="FF0000"/>
                </a:solidFill>
              </a:rPr>
              <a:t>视频解码 </a:t>
            </a:r>
            <a:r>
              <a:rPr lang="en-US" altLang="zh-CN" sz="2400" dirty="0">
                <a:solidFill>
                  <a:srgbClr val="FF0000"/>
                </a:solidFill>
              </a:rPr>
              <a:t> </a:t>
            </a:r>
            <a:r>
              <a:rPr lang="zh-CN" altLang="en-US" sz="2400" dirty="0" smtClean="0">
                <a:solidFill>
                  <a:srgbClr val="FF0000"/>
                </a:solidFill>
              </a:rPr>
              <a:t>容器支持的音频格式</a:t>
            </a:r>
            <a:endParaRPr lang="zh-CN" altLang="en-US" sz="2400" dirty="0">
              <a:solidFill>
                <a:srgbClr val="FF0000"/>
              </a:solidFill>
            </a:endParaRPr>
          </a:p>
        </p:txBody>
      </p:sp>
      <p:sp>
        <p:nvSpPr>
          <p:cNvPr id="8" name="内容占位符 2"/>
          <p:cNvSpPr txBox="1">
            <a:spLocks/>
          </p:cNvSpPr>
          <p:nvPr/>
        </p:nvSpPr>
        <p:spPr>
          <a:xfrm>
            <a:off x="971600" y="1988840"/>
            <a:ext cx="7272808" cy="3744416"/>
          </a:xfrm>
          <a:prstGeom prst="rect">
            <a:avLst/>
          </a:prstGeom>
        </p:spPr>
        <p:txBody>
          <a:bodyPr/>
          <a:lstStyle>
            <a:lvl1pPr marL="342900" indent="-274320" algn="l" defTabSz="914400" rtl="0" eaLnBrk="1" latinLnBrk="0" hangingPunct="1">
              <a:spcBef>
                <a:spcPct val="20000"/>
              </a:spcBef>
              <a:buClr>
                <a:schemeClr val="accent1"/>
              </a:buClr>
              <a:buSzPct val="76000"/>
              <a:buFont typeface="Wingdings 2" pitchFamily="18" charset="2"/>
              <a:buChar char=""/>
              <a:defRPr sz="2400" kern="1200">
                <a:solidFill>
                  <a:schemeClr val="tx2"/>
                </a:solidFill>
                <a:latin typeface="+mn-lt"/>
                <a:ea typeface="+mn-ea"/>
                <a:cs typeface="+mn-cs"/>
              </a:defRPr>
            </a:lvl1pPr>
            <a:lvl2pPr marL="640080" indent="-274320" algn="l" defTabSz="914400" rtl="0" eaLnBrk="1" latinLnBrk="0" hangingPunct="1">
              <a:spcBef>
                <a:spcPct val="20000"/>
              </a:spcBef>
              <a:buClr>
                <a:schemeClr val="accent1"/>
              </a:buClr>
              <a:buSzPct val="76000"/>
              <a:buFont typeface="Wingdings 2" pitchFamily="18" charset="2"/>
              <a:buChar char=""/>
              <a:defRPr sz="2200" kern="1200">
                <a:solidFill>
                  <a:schemeClr val="tx2"/>
                </a:solidFill>
                <a:latin typeface="+mn-lt"/>
                <a:ea typeface="+mn-ea"/>
                <a:cs typeface="+mn-cs"/>
              </a:defRPr>
            </a:lvl2pPr>
            <a:lvl3pPr marL="914400" indent="-228600" algn="l" defTabSz="914400" rtl="0" eaLnBrk="1" latinLnBrk="0" hangingPunct="1">
              <a:spcBef>
                <a:spcPct val="20000"/>
              </a:spcBef>
              <a:buClr>
                <a:schemeClr val="accent1"/>
              </a:buClr>
              <a:buSzPct val="76000"/>
              <a:buFont typeface="Wingdings 2" pitchFamily="18" charset="2"/>
              <a:buChar char=""/>
              <a:defRPr sz="2000" kern="1200">
                <a:solidFill>
                  <a:schemeClr val="tx2"/>
                </a:solidFill>
                <a:latin typeface="+mn-lt"/>
                <a:ea typeface="+mn-ea"/>
                <a:cs typeface="+mn-cs"/>
              </a:defRPr>
            </a:lvl3pPr>
            <a:lvl4pPr marL="1124712" indent="-228600" algn="l" defTabSz="914400" rtl="0" eaLnBrk="1" latinLnBrk="0" hangingPunct="1">
              <a:spcBef>
                <a:spcPct val="20000"/>
              </a:spcBef>
              <a:buClr>
                <a:schemeClr val="accent1"/>
              </a:buClr>
              <a:buSzPct val="76000"/>
              <a:buFont typeface="Wingdings 2" pitchFamily="18" charset="2"/>
              <a:buChar char=""/>
              <a:defRPr sz="1800" kern="1200">
                <a:solidFill>
                  <a:schemeClr val="tx2"/>
                </a:solidFill>
                <a:latin typeface="+mn-lt"/>
                <a:ea typeface="+mn-ea"/>
                <a:cs typeface="+mn-cs"/>
              </a:defRPr>
            </a:lvl4pPr>
            <a:lvl5pPr marL="1325880" indent="-228600" algn="l" defTabSz="914400" rtl="0" eaLnBrk="1" latinLnBrk="0" hangingPunct="1">
              <a:spcBef>
                <a:spcPct val="20000"/>
              </a:spcBef>
              <a:buClr>
                <a:schemeClr val="accent1"/>
              </a:buClr>
              <a:buSzPct val="76000"/>
              <a:buFont typeface="Wingdings 2" pitchFamily="18" charset="2"/>
              <a:buChar char=""/>
              <a:defRPr sz="1600" kern="1200" baseline="0">
                <a:solidFill>
                  <a:schemeClr val="tx2"/>
                </a:solidFill>
                <a:latin typeface="+mn-lt"/>
                <a:ea typeface="+mn-ea"/>
                <a:cs typeface="+mn-cs"/>
              </a:defRPr>
            </a:lvl5pPr>
            <a:lvl6pPr marL="1517904"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6pPr>
            <a:lvl7pPr marL="1719072"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7pPr>
            <a:lvl8pPr marL="1920240"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8pPr>
            <a:lvl9pPr marL="2121408"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9pPr>
          </a:lstStyle>
          <a:p>
            <a:endParaRPr lang="zh-CN" altLang="en-US" sz="1200" dirty="0"/>
          </a:p>
        </p:txBody>
      </p:sp>
      <p:graphicFrame>
        <p:nvGraphicFramePr>
          <p:cNvPr id="6" name="表格 5"/>
          <p:cNvGraphicFramePr>
            <a:graphicFrameLocks noGrp="1"/>
          </p:cNvGraphicFramePr>
          <p:nvPr>
            <p:extLst>
              <p:ext uri="{D42A27DB-BD31-4B8C-83A1-F6EECF244321}">
                <p14:modId xmlns:p14="http://schemas.microsoft.com/office/powerpoint/2010/main" val="3915000617"/>
              </p:ext>
            </p:extLst>
          </p:nvPr>
        </p:nvGraphicFramePr>
        <p:xfrm>
          <a:off x="1763688" y="1988840"/>
          <a:ext cx="4333696" cy="3627744"/>
        </p:xfrm>
        <a:graphic>
          <a:graphicData uri="http://schemas.openxmlformats.org/drawingml/2006/table">
            <a:tbl>
              <a:tblPr/>
              <a:tblGrid>
                <a:gridCol w="2166848"/>
                <a:gridCol w="2166848"/>
              </a:tblGrid>
              <a:tr h="233892">
                <a:tc>
                  <a:txBody>
                    <a:bodyPr/>
                    <a:lstStyle/>
                    <a:p>
                      <a:r>
                        <a:rPr lang="en-US" sz="1200" b="1" dirty="0">
                          <a:effectLst/>
                        </a:rPr>
                        <a:t>Container</a:t>
                      </a:r>
                      <a:endParaRPr lang="en-US" sz="1200" dirty="0">
                        <a:effectLst/>
                      </a:endParaRPr>
                    </a:p>
                  </a:txBody>
                  <a:tcPr marL="58473" marR="58473" marT="29236" marB="29236"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r>
                        <a:rPr lang="en-US" sz="1200" b="1">
                          <a:effectLst/>
                        </a:rPr>
                        <a:t>Audio formats supported</a:t>
                      </a:r>
                      <a:endParaRPr lang="en-US" sz="1200">
                        <a:effectLst/>
                      </a:endParaRPr>
                    </a:p>
                  </a:txBody>
                  <a:tcPr marL="58473" marR="58473" marT="29236" marB="29236"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r>
              <a:tr h="584729">
                <a:tc>
                  <a:txBody>
                    <a:bodyPr/>
                    <a:lstStyle/>
                    <a:p>
                      <a:r>
                        <a:rPr lang="en-US" sz="1200" b="1">
                          <a:effectLst/>
                        </a:rPr>
                        <a:t>MKV/MKA</a:t>
                      </a:r>
                      <a:endParaRPr lang="en-US" sz="1200">
                        <a:effectLst/>
                      </a:endParaRPr>
                    </a:p>
                  </a:txBody>
                  <a:tcPr marL="58473" marR="58473" marT="29236" marB="29236"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r>
                        <a:rPr lang="en-US" sz="1200" dirty="0" err="1">
                          <a:effectLst/>
                        </a:rPr>
                        <a:t>Vorbis</a:t>
                      </a:r>
                      <a:r>
                        <a:rPr lang="en-US" sz="1200" dirty="0">
                          <a:effectLst/>
                        </a:rPr>
                        <a:t>, MP2, MP3, LC-AAC, HE-AAC, WMAv1, WMAv2, AC3, eAC3, Opus*</a:t>
                      </a:r>
                    </a:p>
                  </a:txBody>
                  <a:tcPr marL="58473" marR="58473" marT="29236" marB="29236"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r>
              <a:tr h="409310">
                <a:tc>
                  <a:txBody>
                    <a:bodyPr/>
                    <a:lstStyle/>
                    <a:p>
                      <a:r>
                        <a:rPr lang="en-US" sz="1200" b="1">
                          <a:effectLst/>
                        </a:rPr>
                        <a:t>MP4/M4A</a:t>
                      </a:r>
                      <a:endParaRPr lang="en-US" sz="1200">
                        <a:effectLst/>
                      </a:endParaRPr>
                    </a:p>
                  </a:txBody>
                  <a:tcPr marL="58473" marR="58473" marT="29236" marB="29236"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r>
                        <a:rPr lang="en-US" sz="1200">
                          <a:effectLst/>
                        </a:rPr>
                        <a:t>MP2, MP3, LC-AAC, HE-AAC, AC3</a:t>
                      </a:r>
                    </a:p>
                  </a:txBody>
                  <a:tcPr marL="58473" marR="58473" marT="29236" marB="29236"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r>
              <a:tr h="233892">
                <a:tc>
                  <a:txBody>
                    <a:bodyPr/>
                    <a:lstStyle/>
                    <a:p>
                      <a:r>
                        <a:rPr lang="en-US" sz="1200" b="1">
                          <a:effectLst/>
                        </a:rPr>
                        <a:t>FLV/F4V</a:t>
                      </a:r>
                      <a:endParaRPr lang="en-US" sz="1200">
                        <a:effectLst/>
                      </a:endParaRPr>
                    </a:p>
                  </a:txBody>
                  <a:tcPr marL="58473" marR="58473" marT="29236" marB="29236"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r>
                        <a:rPr lang="en-US" sz="1200">
                          <a:effectLst/>
                        </a:rPr>
                        <a:t>MP3, LC-AAC, HE-AAC</a:t>
                      </a:r>
                    </a:p>
                  </a:txBody>
                  <a:tcPr marL="58473" marR="58473" marT="29236" marB="29236"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r>
              <a:tr h="233892">
                <a:tc>
                  <a:txBody>
                    <a:bodyPr/>
                    <a:lstStyle/>
                    <a:p>
                      <a:r>
                        <a:rPr lang="en-US" sz="1200" b="1">
                          <a:effectLst/>
                        </a:rPr>
                        <a:t>3GP/3G2</a:t>
                      </a:r>
                      <a:endParaRPr lang="en-US" sz="1200">
                        <a:effectLst/>
                      </a:endParaRPr>
                    </a:p>
                  </a:txBody>
                  <a:tcPr marL="58473" marR="58473" marT="29236" marB="29236"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r>
                        <a:rPr lang="en-US" sz="1200">
                          <a:effectLst/>
                        </a:rPr>
                        <a:t>LC-AAC, HE-AAC</a:t>
                      </a:r>
                    </a:p>
                  </a:txBody>
                  <a:tcPr marL="58473" marR="58473" marT="29236" marB="29236"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r>
              <a:tr h="233892">
                <a:tc>
                  <a:txBody>
                    <a:bodyPr/>
                    <a:lstStyle/>
                    <a:p>
                      <a:r>
                        <a:rPr lang="en-US" sz="1200" b="1">
                          <a:effectLst/>
                        </a:rPr>
                        <a:t>MPG</a:t>
                      </a:r>
                      <a:endParaRPr lang="en-US" sz="1200">
                        <a:effectLst/>
                      </a:endParaRPr>
                    </a:p>
                  </a:txBody>
                  <a:tcPr marL="58473" marR="58473" marT="29236" marB="29236"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r>
                        <a:rPr lang="en-US" sz="1200">
                          <a:effectLst/>
                        </a:rPr>
                        <a:t>MP2, MP3</a:t>
                      </a:r>
                    </a:p>
                  </a:txBody>
                  <a:tcPr marL="58473" marR="58473" marT="29236" marB="29236"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r>
              <a:tr h="409310">
                <a:tc>
                  <a:txBody>
                    <a:bodyPr/>
                    <a:lstStyle/>
                    <a:p>
                      <a:r>
                        <a:rPr lang="en-US" sz="1200" b="1">
                          <a:effectLst/>
                        </a:rPr>
                        <a:t>PS/TS Stream</a:t>
                      </a:r>
                      <a:endParaRPr lang="en-US" sz="1200">
                        <a:effectLst/>
                      </a:endParaRPr>
                    </a:p>
                  </a:txBody>
                  <a:tcPr marL="58473" marR="58473" marT="29236" marB="29236"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r>
                        <a:rPr lang="en-US" sz="1200">
                          <a:effectLst/>
                        </a:rPr>
                        <a:t>MP2, MP3, LC-AAC, HE-AAC, AC3</a:t>
                      </a:r>
                    </a:p>
                  </a:txBody>
                  <a:tcPr marL="58473" marR="58473" marT="29236" marB="29236"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r>
              <a:tr h="233892">
                <a:tc>
                  <a:txBody>
                    <a:bodyPr/>
                    <a:lstStyle/>
                    <a:p>
                      <a:r>
                        <a:rPr lang="en-US" sz="1200" b="1">
                          <a:effectLst/>
                        </a:rPr>
                        <a:t>M2TS</a:t>
                      </a:r>
                      <a:endParaRPr lang="en-US" sz="1200">
                        <a:effectLst/>
                      </a:endParaRPr>
                    </a:p>
                  </a:txBody>
                  <a:tcPr marL="58473" marR="58473" marT="29236" marB="29236"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r>
                        <a:rPr lang="en-US" sz="1200">
                          <a:effectLst/>
                        </a:rPr>
                        <a:t>AC3, eAC3</a:t>
                      </a:r>
                    </a:p>
                  </a:txBody>
                  <a:tcPr marL="58473" marR="58473" marT="29236" marB="29236"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r>
              <a:tr h="233892">
                <a:tc>
                  <a:txBody>
                    <a:bodyPr/>
                    <a:lstStyle/>
                    <a:p>
                      <a:r>
                        <a:rPr lang="en-US" sz="1200" b="1">
                          <a:effectLst/>
                        </a:rPr>
                        <a:t>VOB</a:t>
                      </a:r>
                      <a:endParaRPr lang="en-US" sz="1200">
                        <a:effectLst/>
                      </a:endParaRPr>
                    </a:p>
                  </a:txBody>
                  <a:tcPr marL="58473" marR="58473" marT="29236" marB="29236"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r>
                        <a:rPr lang="en-US" sz="1200">
                          <a:effectLst/>
                        </a:rPr>
                        <a:t>MP2, AC3</a:t>
                      </a:r>
                    </a:p>
                  </a:txBody>
                  <a:tcPr marL="58473" marR="58473" marT="29236" marB="29236"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r>
              <a:tr h="233892">
                <a:tc>
                  <a:txBody>
                    <a:bodyPr/>
                    <a:lstStyle/>
                    <a:p>
                      <a:r>
                        <a:rPr lang="en-US" sz="1200" b="1">
                          <a:effectLst/>
                        </a:rPr>
                        <a:t>RMVB</a:t>
                      </a:r>
                      <a:endParaRPr lang="en-US" sz="1200">
                        <a:effectLst/>
                      </a:endParaRPr>
                    </a:p>
                  </a:txBody>
                  <a:tcPr marL="58473" marR="58473" marT="29236" marB="29236"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r>
                        <a:rPr lang="en-US" sz="1200">
                          <a:effectLst/>
                        </a:rPr>
                        <a:t>Vorbis, HE-AAC</a:t>
                      </a:r>
                    </a:p>
                  </a:txBody>
                  <a:tcPr marL="58473" marR="58473" marT="29236" marB="29236"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r>
              <a:tr h="233892">
                <a:tc>
                  <a:txBody>
                    <a:bodyPr/>
                    <a:lstStyle/>
                    <a:p>
                      <a:r>
                        <a:rPr lang="en-US" sz="1200" b="1">
                          <a:effectLst/>
                        </a:rPr>
                        <a:t>WebM</a:t>
                      </a:r>
                      <a:endParaRPr lang="en-US" sz="1200">
                        <a:effectLst/>
                      </a:endParaRPr>
                    </a:p>
                  </a:txBody>
                  <a:tcPr marL="58473" marR="58473" marT="29236" marB="29236"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r>
                        <a:rPr lang="en-US" sz="1200">
                          <a:effectLst/>
                        </a:rPr>
                        <a:t>Vorbis, Opus</a:t>
                      </a:r>
                    </a:p>
                  </a:txBody>
                  <a:tcPr marL="58473" marR="58473" marT="29236" marB="29236"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r>
              <a:tr h="233892">
                <a:tc>
                  <a:txBody>
                    <a:bodyPr/>
                    <a:lstStyle/>
                    <a:p>
                      <a:r>
                        <a:rPr lang="en-US" sz="1200" b="1">
                          <a:effectLst/>
                        </a:rPr>
                        <a:t>OGG</a:t>
                      </a:r>
                      <a:endParaRPr lang="en-US" sz="1200">
                        <a:effectLst/>
                      </a:endParaRPr>
                    </a:p>
                  </a:txBody>
                  <a:tcPr marL="58473" marR="58473" marT="29236" marB="29236"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r>
                        <a:rPr lang="en-US" sz="1200" dirty="0" err="1">
                          <a:effectLst/>
                        </a:rPr>
                        <a:t>Vorbis</a:t>
                      </a:r>
                      <a:r>
                        <a:rPr lang="en-US" sz="1200" dirty="0">
                          <a:effectLst/>
                        </a:rPr>
                        <a:t>, Opus</a:t>
                      </a:r>
                    </a:p>
                  </a:txBody>
                  <a:tcPr marL="58473" marR="58473" marT="29236" marB="29236"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r>
            </a:tbl>
          </a:graphicData>
        </a:graphic>
      </p:graphicFrame>
    </p:spTree>
    <p:extLst>
      <p:ext uri="{BB962C8B-B14F-4D97-AF65-F5344CB8AC3E}">
        <p14:creationId xmlns:p14="http://schemas.microsoft.com/office/powerpoint/2010/main" val="2489716546"/>
      </p:ext>
    </p:extLst>
  </p:cSld>
  <p:clrMapOvr>
    <a:masterClrMapping/>
  </p:clrMapOvr>
  <p:transition spd="slow">
    <p:pull/>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75656" y="332656"/>
            <a:ext cx="6736712" cy="854968"/>
          </a:xfrm>
        </p:spPr>
        <p:txBody>
          <a:bodyPr/>
          <a:lstStyle/>
          <a:p>
            <a:r>
              <a:rPr lang="en-US" altLang="zh-CN" dirty="0"/>
              <a:t>Audio/video codec</a:t>
            </a:r>
            <a:endParaRPr lang="zh-CN" altLang="en-US" dirty="0"/>
          </a:p>
        </p:txBody>
      </p:sp>
      <p:sp>
        <p:nvSpPr>
          <p:cNvPr id="3" name="日期占位符 2"/>
          <p:cNvSpPr>
            <a:spLocks noGrp="1"/>
          </p:cNvSpPr>
          <p:nvPr>
            <p:ph type="dt" sz="half" idx="10"/>
          </p:nvPr>
        </p:nvSpPr>
        <p:spPr/>
        <p:txBody>
          <a:bodyPr/>
          <a:lstStyle/>
          <a:p>
            <a:fld id="{E3127EC2-47FB-48A1-8644-C8A81DDAA119}" type="datetime4">
              <a:rPr lang="en-US" smtClean="0"/>
              <a:pPr/>
              <a:t>April 22, 2015</a:t>
            </a:fld>
            <a:endParaRPr lang="en-US"/>
          </a:p>
        </p:txBody>
      </p:sp>
      <p:sp>
        <p:nvSpPr>
          <p:cNvPr id="4" name="页脚占位符 3"/>
          <p:cNvSpPr>
            <a:spLocks noGrp="1"/>
          </p:cNvSpPr>
          <p:nvPr>
            <p:ph type="ftr" sz="quarter" idx="11"/>
          </p:nvPr>
        </p:nvSpPr>
        <p:spPr/>
        <p:txBody>
          <a:bodyPr/>
          <a:lstStyle/>
          <a:p>
            <a:endParaRPr lang="en-US" dirty="0"/>
          </a:p>
        </p:txBody>
      </p:sp>
      <p:sp>
        <p:nvSpPr>
          <p:cNvPr id="5" name="灯片编号占位符 4"/>
          <p:cNvSpPr>
            <a:spLocks noGrp="1"/>
          </p:cNvSpPr>
          <p:nvPr>
            <p:ph type="sldNum" sz="quarter" idx="12"/>
          </p:nvPr>
        </p:nvSpPr>
        <p:spPr/>
        <p:txBody>
          <a:bodyPr/>
          <a:lstStyle/>
          <a:p>
            <a:fld id="{8B37D5FE-740C-46F5-801A-FA5477D9711F}" type="slidenum">
              <a:rPr lang="en-US" smtClean="0"/>
              <a:pPr/>
              <a:t>65</a:t>
            </a:fld>
            <a:endParaRPr lang="en-US"/>
          </a:p>
        </p:txBody>
      </p:sp>
      <p:sp>
        <p:nvSpPr>
          <p:cNvPr id="7" name="标题 1"/>
          <p:cNvSpPr txBox="1">
            <a:spLocks/>
          </p:cNvSpPr>
          <p:nvPr/>
        </p:nvSpPr>
        <p:spPr>
          <a:xfrm>
            <a:off x="1763688" y="1280716"/>
            <a:ext cx="5832648" cy="566936"/>
          </a:xfrm>
          <a:prstGeom prst="rect">
            <a:avLst/>
          </a:prstGeom>
        </p:spPr>
        <p:txBody>
          <a:bodyPr vert="horz" lIns="91440" tIns="45720" rIns="91440" bIns="45720" rtlCol="0" anchor="b">
            <a:no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CN" altLang="en-US" sz="2400" dirty="0" smtClean="0">
                <a:solidFill>
                  <a:srgbClr val="FF0000"/>
                </a:solidFill>
              </a:rPr>
              <a:t>视频解码</a:t>
            </a:r>
            <a:endParaRPr lang="zh-CN" altLang="en-US" sz="2400" dirty="0">
              <a:solidFill>
                <a:srgbClr val="FF0000"/>
              </a:solidFill>
            </a:endParaRPr>
          </a:p>
        </p:txBody>
      </p:sp>
      <p:pic>
        <p:nvPicPr>
          <p:cNvPr id="4098" name="Picture 2" descr="D:\QQ截图20150416142115.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9632" y="1847652"/>
            <a:ext cx="6467252" cy="40178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4940793"/>
      </p:ext>
    </p:extLst>
  </p:cSld>
  <p:clrMapOvr>
    <a:masterClrMapping/>
  </p:clrMapOvr>
  <p:transition spd="slow">
    <p:pull/>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75656" y="332656"/>
            <a:ext cx="6736712" cy="854968"/>
          </a:xfrm>
        </p:spPr>
        <p:txBody>
          <a:bodyPr/>
          <a:lstStyle/>
          <a:p>
            <a:r>
              <a:rPr lang="en-US" altLang="zh-CN" dirty="0"/>
              <a:t>Audio/video codec</a:t>
            </a:r>
            <a:endParaRPr lang="zh-CN" altLang="en-US" dirty="0"/>
          </a:p>
        </p:txBody>
      </p:sp>
      <p:sp>
        <p:nvSpPr>
          <p:cNvPr id="3" name="日期占位符 2"/>
          <p:cNvSpPr>
            <a:spLocks noGrp="1"/>
          </p:cNvSpPr>
          <p:nvPr>
            <p:ph type="dt" sz="half" idx="10"/>
          </p:nvPr>
        </p:nvSpPr>
        <p:spPr/>
        <p:txBody>
          <a:bodyPr/>
          <a:lstStyle/>
          <a:p>
            <a:fld id="{E3127EC2-47FB-48A1-8644-C8A81DDAA119}" type="datetime4">
              <a:rPr lang="en-US" smtClean="0"/>
              <a:pPr/>
              <a:t>April 22, 2015</a:t>
            </a:fld>
            <a:endParaRPr lang="en-US"/>
          </a:p>
        </p:txBody>
      </p:sp>
      <p:sp>
        <p:nvSpPr>
          <p:cNvPr id="4" name="页脚占位符 3"/>
          <p:cNvSpPr>
            <a:spLocks noGrp="1"/>
          </p:cNvSpPr>
          <p:nvPr>
            <p:ph type="ftr" sz="quarter" idx="11"/>
          </p:nvPr>
        </p:nvSpPr>
        <p:spPr/>
        <p:txBody>
          <a:bodyPr/>
          <a:lstStyle/>
          <a:p>
            <a:endParaRPr lang="en-US" dirty="0"/>
          </a:p>
        </p:txBody>
      </p:sp>
      <p:sp>
        <p:nvSpPr>
          <p:cNvPr id="5" name="灯片编号占位符 4"/>
          <p:cNvSpPr>
            <a:spLocks noGrp="1"/>
          </p:cNvSpPr>
          <p:nvPr>
            <p:ph type="sldNum" sz="quarter" idx="12"/>
          </p:nvPr>
        </p:nvSpPr>
        <p:spPr/>
        <p:txBody>
          <a:bodyPr/>
          <a:lstStyle/>
          <a:p>
            <a:fld id="{8B37D5FE-740C-46F5-801A-FA5477D9711F}" type="slidenum">
              <a:rPr lang="en-US" smtClean="0"/>
              <a:pPr/>
              <a:t>66</a:t>
            </a:fld>
            <a:endParaRPr lang="en-US"/>
          </a:p>
        </p:txBody>
      </p:sp>
      <p:sp>
        <p:nvSpPr>
          <p:cNvPr id="7" name="标题 1"/>
          <p:cNvSpPr txBox="1">
            <a:spLocks/>
          </p:cNvSpPr>
          <p:nvPr/>
        </p:nvSpPr>
        <p:spPr>
          <a:xfrm>
            <a:off x="1763688" y="1280716"/>
            <a:ext cx="5832648" cy="566936"/>
          </a:xfrm>
          <a:prstGeom prst="rect">
            <a:avLst/>
          </a:prstGeom>
        </p:spPr>
        <p:txBody>
          <a:bodyPr vert="horz" lIns="91440" tIns="45720" rIns="91440" bIns="45720" rtlCol="0" anchor="b">
            <a:no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CN" altLang="en-US" sz="2400" dirty="0" smtClean="0">
                <a:solidFill>
                  <a:srgbClr val="FF0000"/>
                </a:solidFill>
              </a:rPr>
              <a:t>视频解码</a:t>
            </a:r>
            <a:endParaRPr lang="zh-CN" altLang="en-US" sz="2400" dirty="0">
              <a:solidFill>
                <a:srgbClr val="FF0000"/>
              </a:solidFill>
            </a:endParaRPr>
          </a:p>
        </p:txBody>
      </p:sp>
      <p:pic>
        <p:nvPicPr>
          <p:cNvPr id="5122" name="Picture 2" descr="D:\QQ截图20150416142115.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5615" y="1807154"/>
            <a:ext cx="6697137" cy="4142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1707524"/>
      </p:ext>
    </p:extLst>
  </p:cSld>
  <p:clrMapOvr>
    <a:masterClrMapping/>
  </p:clrMapOvr>
  <p:transition spd="slow">
    <p:pull/>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75656" y="332656"/>
            <a:ext cx="6736712" cy="854968"/>
          </a:xfrm>
        </p:spPr>
        <p:txBody>
          <a:bodyPr/>
          <a:lstStyle/>
          <a:p>
            <a:r>
              <a:rPr lang="en-US" altLang="zh-CN" dirty="0"/>
              <a:t>Audio/video codec</a:t>
            </a:r>
            <a:endParaRPr lang="zh-CN" altLang="en-US" dirty="0"/>
          </a:p>
        </p:txBody>
      </p:sp>
      <p:sp>
        <p:nvSpPr>
          <p:cNvPr id="3" name="日期占位符 2"/>
          <p:cNvSpPr>
            <a:spLocks noGrp="1"/>
          </p:cNvSpPr>
          <p:nvPr>
            <p:ph type="dt" sz="half" idx="10"/>
          </p:nvPr>
        </p:nvSpPr>
        <p:spPr/>
        <p:txBody>
          <a:bodyPr/>
          <a:lstStyle/>
          <a:p>
            <a:fld id="{E3127EC2-47FB-48A1-8644-C8A81DDAA119}" type="datetime4">
              <a:rPr lang="en-US" smtClean="0"/>
              <a:pPr/>
              <a:t>April 22, 2015</a:t>
            </a:fld>
            <a:endParaRPr lang="en-US"/>
          </a:p>
        </p:txBody>
      </p:sp>
      <p:sp>
        <p:nvSpPr>
          <p:cNvPr id="4" name="页脚占位符 3"/>
          <p:cNvSpPr>
            <a:spLocks noGrp="1"/>
          </p:cNvSpPr>
          <p:nvPr>
            <p:ph type="ftr" sz="quarter" idx="11"/>
          </p:nvPr>
        </p:nvSpPr>
        <p:spPr/>
        <p:txBody>
          <a:bodyPr/>
          <a:lstStyle/>
          <a:p>
            <a:endParaRPr lang="en-US" dirty="0"/>
          </a:p>
        </p:txBody>
      </p:sp>
      <p:sp>
        <p:nvSpPr>
          <p:cNvPr id="5" name="灯片编号占位符 4"/>
          <p:cNvSpPr>
            <a:spLocks noGrp="1"/>
          </p:cNvSpPr>
          <p:nvPr>
            <p:ph type="sldNum" sz="quarter" idx="12"/>
          </p:nvPr>
        </p:nvSpPr>
        <p:spPr/>
        <p:txBody>
          <a:bodyPr/>
          <a:lstStyle/>
          <a:p>
            <a:fld id="{8B37D5FE-740C-46F5-801A-FA5477D9711F}" type="slidenum">
              <a:rPr lang="en-US" smtClean="0"/>
              <a:pPr/>
              <a:t>67</a:t>
            </a:fld>
            <a:endParaRPr lang="en-US"/>
          </a:p>
        </p:txBody>
      </p:sp>
      <p:sp>
        <p:nvSpPr>
          <p:cNvPr id="7" name="标题 1"/>
          <p:cNvSpPr txBox="1">
            <a:spLocks/>
          </p:cNvSpPr>
          <p:nvPr/>
        </p:nvSpPr>
        <p:spPr>
          <a:xfrm>
            <a:off x="1763688" y="1280716"/>
            <a:ext cx="5832648" cy="566936"/>
          </a:xfrm>
          <a:prstGeom prst="rect">
            <a:avLst/>
          </a:prstGeom>
        </p:spPr>
        <p:txBody>
          <a:bodyPr vert="horz" lIns="91440" tIns="45720" rIns="91440" bIns="45720" rtlCol="0" anchor="b">
            <a:no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ltLang="zh-CN" sz="2400" dirty="0" err="1">
                <a:solidFill>
                  <a:srgbClr val="FF0000"/>
                </a:solidFill>
              </a:rPr>
              <a:t>f</a:t>
            </a:r>
            <a:r>
              <a:rPr lang="en-US" altLang="zh-CN" sz="2400" dirty="0" err="1" smtClean="0">
                <a:solidFill>
                  <a:srgbClr val="FF0000"/>
                </a:solidFill>
              </a:rPr>
              <a:t>fmpeg</a:t>
            </a:r>
            <a:r>
              <a:rPr lang="en-US" altLang="zh-CN" sz="2400" dirty="0" smtClean="0">
                <a:solidFill>
                  <a:srgbClr val="FF0000"/>
                </a:solidFill>
              </a:rPr>
              <a:t> </a:t>
            </a:r>
            <a:r>
              <a:rPr lang="zh-CN" altLang="en-US" sz="2400" dirty="0" smtClean="0">
                <a:solidFill>
                  <a:srgbClr val="FF0000"/>
                </a:solidFill>
              </a:rPr>
              <a:t>视频解码</a:t>
            </a:r>
            <a:endParaRPr lang="zh-CN" altLang="en-US" sz="2400" dirty="0">
              <a:solidFill>
                <a:srgbClr val="FF0000"/>
              </a:solidFill>
            </a:endParaRPr>
          </a:p>
        </p:txBody>
      </p:sp>
      <p:sp>
        <p:nvSpPr>
          <p:cNvPr id="8" name="内容占位符 2"/>
          <p:cNvSpPr txBox="1">
            <a:spLocks/>
          </p:cNvSpPr>
          <p:nvPr/>
        </p:nvSpPr>
        <p:spPr>
          <a:xfrm>
            <a:off x="971600" y="1988840"/>
            <a:ext cx="7272808" cy="4104456"/>
          </a:xfrm>
          <a:prstGeom prst="rect">
            <a:avLst/>
          </a:prstGeom>
        </p:spPr>
        <p:txBody>
          <a:bodyPr/>
          <a:lstStyle>
            <a:lvl1pPr marL="342900" indent="-274320" algn="l" defTabSz="914400" rtl="0" eaLnBrk="1" latinLnBrk="0" hangingPunct="1">
              <a:spcBef>
                <a:spcPct val="20000"/>
              </a:spcBef>
              <a:buClr>
                <a:schemeClr val="accent1"/>
              </a:buClr>
              <a:buSzPct val="76000"/>
              <a:buFont typeface="Wingdings 2" pitchFamily="18" charset="2"/>
              <a:buChar char=""/>
              <a:defRPr sz="2400" kern="1200">
                <a:solidFill>
                  <a:schemeClr val="tx2"/>
                </a:solidFill>
                <a:latin typeface="+mn-lt"/>
                <a:ea typeface="+mn-ea"/>
                <a:cs typeface="+mn-cs"/>
              </a:defRPr>
            </a:lvl1pPr>
            <a:lvl2pPr marL="640080" indent="-274320" algn="l" defTabSz="914400" rtl="0" eaLnBrk="1" latinLnBrk="0" hangingPunct="1">
              <a:spcBef>
                <a:spcPct val="20000"/>
              </a:spcBef>
              <a:buClr>
                <a:schemeClr val="accent1"/>
              </a:buClr>
              <a:buSzPct val="76000"/>
              <a:buFont typeface="Wingdings 2" pitchFamily="18" charset="2"/>
              <a:buChar char=""/>
              <a:defRPr sz="2200" kern="1200">
                <a:solidFill>
                  <a:schemeClr val="tx2"/>
                </a:solidFill>
                <a:latin typeface="+mn-lt"/>
                <a:ea typeface="+mn-ea"/>
                <a:cs typeface="+mn-cs"/>
              </a:defRPr>
            </a:lvl2pPr>
            <a:lvl3pPr marL="914400" indent="-228600" algn="l" defTabSz="914400" rtl="0" eaLnBrk="1" latinLnBrk="0" hangingPunct="1">
              <a:spcBef>
                <a:spcPct val="20000"/>
              </a:spcBef>
              <a:buClr>
                <a:schemeClr val="accent1"/>
              </a:buClr>
              <a:buSzPct val="76000"/>
              <a:buFont typeface="Wingdings 2" pitchFamily="18" charset="2"/>
              <a:buChar char=""/>
              <a:defRPr sz="2000" kern="1200">
                <a:solidFill>
                  <a:schemeClr val="tx2"/>
                </a:solidFill>
                <a:latin typeface="+mn-lt"/>
                <a:ea typeface="+mn-ea"/>
                <a:cs typeface="+mn-cs"/>
              </a:defRPr>
            </a:lvl3pPr>
            <a:lvl4pPr marL="1124712" indent="-228600" algn="l" defTabSz="914400" rtl="0" eaLnBrk="1" latinLnBrk="0" hangingPunct="1">
              <a:spcBef>
                <a:spcPct val="20000"/>
              </a:spcBef>
              <a:buClr>
                <a:schemeClr val="accent1"/>
              </a:buClr>
              <a:buSzPct val="76000"/>
              <a:buFont typeface="Wingdings 2" pitchFamily="18" charset="2"/>
              <a:buChar char=""/>
              <a:defRPr sz="1800" kern="1200">
                <a:solidFill>
                  <a:schemeClr val="tx2"/>
                </a:solidFill>
                <a:latin typeface="+mn-lt"/>
                <a:ea typeface="+mn-ea"/>
                <a:cs typeface="+mn-cs"/>
              </a:defRPr>
            </a:lvl4pPr>
            <a:lvl5pPr marL="1325880" indent="-228600" algn="l" defTabSz="914400" rtl="0" eaLnBrk="1" latinLnBrk="0" hangingPunct="1">
              <a:spcBef>
                <a:spcPct val="20000"/>
              </a:spcBef>
              <a:buClr>
                <a:schemeClr val="accent1"/>
              </a:buClr>
              <a:buSzPct val="76000"/>
              <a:buFont typeface="Wingdings 2" pitchFamily="18" charset="2"/>
              <a:buChar char=""/>
              <a:defRPr sz="1600" kern="1200" baseline="0">
                <a:solidFill>
                  <a:schemeClr val="tx2"/>
                </a:solidFill>
                <a:latin typeface="+mn-lt"/>
                <a:ea typeface="+mn-ea"/>
                <a:cs typeface="+mn-cs"/>
              </a:defRPr>
            </a:lvl5pPr>
            <a:lvl6pPr marL="1517904"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6pPr>
            <a:lvl7pPr marL="1719072"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7pPr>
            <a:lvl8pPr marL="1920240"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8pPr>
            <a:lvl9pPr marL="2121408"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9pPr>
          </a:lstStyle>
          <a:p>
            <a:r>
              <a:rPr lang="en-US" altLang="zh-CN" sz="1400" dirty="0" err="1" smtClean="0"/>
              <a:t>avformat_open_input</a:t>
            </a:r>
            <a:r>
              <a:rPr lang="en-US" altLang="zh-CN" sz="1400" dirty="0" smtClean="0"/>
              <a:t>(</a:t>
            </a:r>
            <a:r>
              <a:rPr lang="en-US" altLang="zh-CN" sz="1400" dirty="0" err="1" smtClean="0"/>
              <a:t>AVFormatContext</a:t>
            </a:r>
            <a:r>
              <a:rPr lang="en-US" altLang="zh-CN" sz="1400" dirty="0" smtClean="0"/>
              <a:t> </a:t>
            </a:r>
            <a:r>
              <a:rPr lang="en-US" altLang="zh-CN" sz="1400" dirty="0"/>
              <a:t>**</a:t>
            </a:r>
            <a:r>
              <a:rPr lang="en-US" altLang="zh-CN" sz="1400" dirty="0" err="1"/>
              <a:t>ps</a:t>
            </a:r>
            <a:r>
              <a:rPr lang="en-US" altLang="zh-CN" sz="1400" dirty="0"/>
              <a:t>, </a:t>
            </a:r>
            <a:r>
              <a:rPr lang="en-US" altLang="zh-CN" sz="1400" dirty="0" err="1"/>
              <a:t>const</a:t>
            </a:r>
            <a:r>
              <a:rPr lang="en-US" altLang="zh-CN" sz="1400" dirty="0"/>
              <a:t> char *</a:t>
            </a:r>
            <a:r>
              <a:rPr lang="en-US" altLang="zh-CN" sz="1400" dirty="0" smtClean="0"/>
              <a:t>filename, </a:t>
            </a:r>
            <a:r>
              <a:rPr lang="en-US" altLang="zh-CN" sz="1400" dirty="0" err="1" smtClean="0"/>
              <a:t>AVInputFormat</a:t>
            </a:r>
            <a:r>
              <a:rPr lang="en-US" altLang="zh-CN" sz="1400" dirty="0" smtClean="0"/>
              <a:t> </a:t>
            </a:r>
            <a:r>
              <a:rPr lang="en-US" altLang="zh-CN" sz="1400" dirty="0"/>
              <a:t>*</a:t>
            </a:r>
            <a:r>
              <a:rPr lang="en-US" altLang="zh-CN" sz="1400" dirty="0" err="1"/>
              <a:t>fmt</a:t>
            </a:r>
            <a:r>
              <a:rPr lang="en-US" altLang="zh-CN" sz="1400" dirty="0"/>
              <a:t>, </a:t>
            </a:r>
            <a:r>
              <a:rPr lang="en-US" altLang="zh-CN" sz="1400" dirty="0" err="1"/>
              <a:t>AVDictionary</a:t>
            </a:r>
            <a:r>
              <a:rPr lang="en-US" altLang="zh-CN" sz="1400" dirty="0"/>
              <a:t> **options)</a:t>
            </a:r>
            <a:r>
              <a:rPr lang="zh-CN" altLang="en-US" sz="1400" dirty="0"/>
              <a:t>；</a:t>
            </a:r>
          </a:p>
          <a:p>
            <a:pPr marL="68580" indent="0">
              <a:buNone/>
            </a:pPr>
            <a:r>
              <a:rPr lang="zh-CN" altLang="en-US" sz="1400" dirty="0"/>
              <a:t>这个函数用于打开多媒体文件，并读取相关文件头信息</a:t>
            </a:r>
            <a:r>
              <a:rPr lang="zh-CN" altLang="en-US" sz="1400" dirty="0" smtClean="0"/>
              <a:t>。</a:t>
            </a:r>
            <a:endParaRPr lang="en-US" altLang="zh-CN" sz="1400" dirty="0" smtClean="0"/>
          </a:p>
          <a:p>
            <a:pPr marL="68580" indent="0">
              <a:buNone/>
            </a:pPr>
            <a:endParaRPr lang="zh-CN" altLang="en-US" sz="1400" dirty="0"/>
          </a:p>
          <a:p>
            <a:r>
              <a:rPr lang="en-US" altLang="zh-CN" sz="1400" dirty="0"/>
              <a:t>v</a:t>
            </a:r>
            <a:r>
              <a:rPr lang="en-US" altLang="zh-CN" sz="1400" dirty="0" smtClean="0"/>
              <a:t>oid </a:t>
            </a:r>
            <a:r>
              <a:rPr lang="en-US" altLang="zh-CN" sz="1400" dirty="0" err="1" smtClean="0"/>
              <a:t>avformat_close_input</a:t>
            </a:r>
            <a:r>
              <a:rPr lang="en-US" altLang="zh-CN" sz="1400" dirty="0" smtClean="0"/>
              <a:t>(</a:t>
            </a:r>
            <a:r>
              <a:rPr lang="en-US" altLang="zh-CN" sz="1400" dirty="0" err="1" smtClean="0"/>
              <a:t>AVFormatContext</a:t>
            </a:r>
            <a:r>
              <a:rPr lang="en-US" altLang="zh-CN" sz="1400" dirty="0" smtClean="0"/>
              <a:t> </a:t>
            </a:r>
            <a:r>
              <a:rPr lang="en-US" altLang="zh-CN" sz="1400" dirty="0"/>
              <a:t>**</a:t>
            </a:r>
            <a:r>
              <a:rPr lang="en-US" altLang="zh-CN" sz="1400" dirty="0" err="1"/>
              <a:t>ps</a:t>
            </a:r>
            <a:r>
              <a:rPr lang="en-US" altLang="zh-CN" sz="1400" dirty="0"/>
              <a:t>)</a:t>
            </a:r>
            <a:r>
              <a:rPr lang="zh-CN" altLang="en-US" sz="1400" dirty="0"/>
              <a:t>；</a:t>
            </a:r>
          </a:p>
          <a:p>
            <a:pPr marL="68580" indent="0">
              <a:buNone/>
            </a:pPr>
            <a:r>
              <a:rPr lang="zh-CN" altLang="en-US" sz="1400" dirty="0"/>
              <a:t>这个函数用于关闭上面打开的多媒体文件，释放相关资源</a:t>
            </a:r>
            <a:r>
              <a:rPr lang="zh-CN" altLang="en-US" sz="1400" dirty="0" smtClean="0"/>
              <a:t>。</a:t>
            </a:r>
            <a:endParaRPr lang="en-US" altLang="zh-CN" sz="1400" dirty="0" smtClean="0"/>
          </a:p>
          <a:p>
            <a:pPr marL="68580" indent="0">
              <a:buNone/>
            </a:pPr>
            <a:endParaRPr lang="zh-CN" altLang="en-US" sz="1400" dirty="0"/>
          </a:p>
          <a:p>
            <a:r>
              <a:rPr lang="en-US" altLang="zh-CN" sz="1400" dirty="0" err="1"/>
              <a:t>i</a:t>
            </a:r>
            <a:r>
              <a:rPr lang="en-US" altLang="zh-CN" sz="1400" dirty="0" err="1" smtClean="0"/>
              <a:t>nt</a:t>
            </a:r>
            <a:r>
              <a:rPr lang="en-US" altLang="zh-CN" sz="1400" dirty="0" smtClean="0"/>
              <a:t> </a:t>
            </a:r>
            <a:r>
              <a:rPr lang="en-US" altLang="zh-CN" sz="1400" dirty="0" err="1" smtClean="0"/>
              <a:t>avformat_find_stream_info</a:t>
            </a:r>
            <a:r>
              <a:rPr lang="en-US" altLang="zh-CN" sz="1400" dirty="0" smtClean="0"/>
              <a:t>(</a:t>
            </a:r>
            <a:r>
              <a:rPr lang="en-US" altLang="zh-CN" sz="1400" dirty="0" err="1" smtClean="0"/>
              <a:t>AVFormatContext</a:t>
            </a:r>
            <a:r>
              <a:rPr lang="en-US" altLang="zh-CN" sz="1400" dirty="0" smtClean="0"/>
              <a:t> </a:t>
            </a:r>
            <a:r>
              <a:rPr lang="en-US" altLang="zh-CN" sz="1400" dirty="0"/>
              <a:t>*</a:t>
            </a:r>
            <a:r>
              <a:rPr lang="en-US" altLang="zh-CN" sz="1400" dirty="0" err="1"/>
              <a:t>ic</a:t>
            </a:r>
            <a:r>
              <a:rPr lang="en-US" altLang="zh-CN" sz="1400" dirty="0"/>
              <a:t>, </a:t>
            </a:r>
            <a:r>
              <a:rPr lang="en-US" altLang="zh-CN" sz="1400" dirty="0" err="1"/>
              <a:t>AVDictionary</a:t>
            </a:r>
            <a:r>
              <a:rPr lang="en-US" altLang="zh-CN" sz="1400" dirty="0"/>
              <a:t>**options);</a:t>
            </a:r>
          </a:p>
          <a:p>
            <a:pPr marL="68580" indent="0">
              <a:buNone/>
            </a:pPr>
            <a:r>
              <a:rPr lang="zh-CN" altLang="en-US" sz="1400" dirty="0"/>
              <a:t>这个函数通过注册的文件格式解析器读取文件的取各种信息，比如播放持续时间、音视频压缩格式、音轨信息、字幕信息、帧率、采样率等等</a:t>
            </a:r>
            <a:r>
              <a:rPr lang="zh-CN" altLang="en-US" sz="1400" dirty="0" smtClean="0"/>
              <a:t>。</a:t>
            </a:r>
            <a:endParaRPr lang="en-US" altLang="zh-CN" sz="1400" dirty="0" smtClean="0"/>
          </a:p>
          <a:p>
            <a:pPr marL="68580" indent="0">
              <a:buNone/>
            </a:pPr>
            <a:endParaRPr lang="zh-CN" altLang="en-US" sz="1400" dirty="0"/>
          </a:p>
          <a:p>
            <a:r>
              <a:rPr lang="en-US" altLang="zh-CN" sz="1400" dirty="0" err="1"/>
              <a:t>int</a:t>
            </a:r>
            <a:r>
              <a:rPr lang="en-US" altLang="zh-CN" sz="1400" dirty="0"/>
              <a:t> </a:t>
            </a:r>
            <a:r>
              <a:rPr lang="en-US" altLang="zh-CN" sz="1400" dirty="0" err="1"/>
              <a:t>av_read_frame</a:t>
            </a:r>
            <a:r>
              <a:rPr lang="en-US" altLang="zh-CN" sz="1400" dirty="0"/>
              <a:t>(</a:t>
            </a:r>
            <a:r>
              <a:rPr lang="en-US" altLang="zh-CN" sz="1400" dirty="0" err="1"/>
              <a:t>AVFormatContext</a:t>
            </a:r>
            <a:r>
              <a:rPr lang="en-US" altLang="zh-CN" sz="1400" dirty="0"/>
              <a:t>*s, </a:t>
            </a:r>
            <a:r>
              <a:rPr lang="en-US" altLang="zh-CN" sz="1400" dirty="0" err="1"/>
              <a:t>AVPacket</a:t>
            </a:r>
            <a:r>
              <a:rPr lang="en-US" altLang="zh-CN" sz="1400" dirty="0"/>
              <a:t> *</a:t>
            </a:r>
            <a:r>
              <a:rPr lang="en-US" altLang="zh-CN" sz="1400" dirty="0" err="1"/>
              <a:t>pkt</a:t>
            </a:r>
            <a:r>
              <a:rPr lang="en-US" altLang="zh-CN" sz="1400" dirty="0"/>
              <a:t>);</a:t>
            </a:r>
          </a:p>
          <a:p>
            <a:pPr marL="68580" indent="0">
              <a:buNone/>
            </a:pPr>
            <a:r>
              <a:rPr lang="zh-CN" altLang="en-US" sz="1400" dirty="0"/>
              <a:t>这个函数对于</a:t>
            </a:r>
            <a:r>
              <a:rPr lang="en-US" altLang="zh-CN" sz="1400" dirty="0" err="1"/>
              <a:t>Demux</a:t>
            </a:r>
            <a:r>
              <a:rPr lang="zh-CN" altLang="en-US" sz="1400" dirty="0"/>
              <a:t>过程是最重要的一个函数，它从文件中读取一帧视频、一帧或多帧音频、字幕等</a:t>
            </a:r>
            <a:r>
              <a:rPr lang="en-US" altLang="zh-CN" sz="1400" dirty="0"/>
              <a:t>ES</a:t>
            </a:r>
            <a:r>
              <a:rPr lang="zh-CN" altLang="en-US" sz="1400" dirty="0"/>
              <a:t>数据包，除了数据本身之外，还包括</a:t>
            </a:r>
            <a:r>
              <a:rPr lang="en-US" altLang="zh-CN" sz="1400" dirty="0"/>
              <a:t>PTS</a:t>
            </a:r>
            <a:r>
              <a:rPr lang="zh-CN" altLang="en-US" sz="1400" dirty="0"/>
              <a:t>、持续时间、参考帧等重要信息</a:t>
            </a:r>
            <a:r>
              <a:rPr lang="zh-CN" altLang="en-US" sz="1400" dirty="0" smtClean="0"/>
              <a:t>。</a:t>
            </a:r>
            <a:endParaRPr lang="en-US" altLang="zh-CN" sz="1400" dirty="0" smtClean="0"/>
          </a:p>
          <a:p>
            <a:pPr marL="68580" indent="0">
              <a:buNone/>
            </a:pPr>
            <a:endParaRPr lang="zh-CN" altLang="en-US" sz="1400" dirty="0"/>
          </a:p>
        </p:txBody>
      </p:sp>
    </p:spTree>
    <p:extLst>
      <p:ext uri="{BB962C8B-B14F-4D97-AF65-F5344CB8AC3E}">
        <p14:creationId xmlns:p14="http://schemas.microsoft.com/office/powerpoint/2010/main" val="1264708435"/>
      </p:ext>
    </p:extLst>
  </p:cSld>
  <p:clrMapOvr>
    <a:masterClrMapping/>
  </p:clrMapOvr>
  <p:transition spd="slow">
    <p:pull/>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75656" y="332656"/>
            <a:ext cx="6736712" cy="854968"/>
          </a:xfrm>
        </p:spPr>
        <p:txBody>
          <a:bodyPr/>
          <a:lstStyle/>
          <a:p>
            <a:r>
              <a:rPr lang="en-US" altLang="zh-CN" dirty="0"/>
              <a:t>Audio/video codec</a:t>
            </a:r>
            <a:endParaRPr lang="zh-CN" altLang="en-US" dirty="0"/>
          </a:p>
        </p:txBody>
      </p:sp>
      <p:sp>
        <p:nvSpPr>
          <p:cNvPr id="3" name="日期占位符 2"/>
          <p:cNvSpPr>
            <a:spLocks noGrp="1"/>
          </p:cNvSpPr>
          <p:nvPr>
            <p:ph type="dt" sz="half" idx="10"/>
          </p:nvPr>
        </p:nvSpPr>
        <p:spPr/>
        <p:txBody>
          <a:bodyPr/>
          <a:lstStyle/>
          <a:p>
            <a:fld id="{E3127EC2-47FB-48A1-8644-C8A81DDAA119}" type="datetime4">
              <a:rPr lang="en-US" smtClean="0"/>
              <a:pPr/>
              <a:t>April 22, 2015</a:t>
            </a:fld>
            <a:endParaRPr lang="en-US"/>
          </a:p>
        </p:txBody>
      </p:sp>
      <p:sp>
        <p:nvSpPr>
          <p:cNvPr id="4" name="页脚占位符 3"/>
          <p:cNvSpPr>
            <a:spLocks noGrp="1"/>
          </p:cNvSpPr>
          <p:nvPr>
            <p:ph type="ftr" sz="quarter" idx="11"/>
          </p:nvPr>
        </p:nvSpPr>
        <p:spPr/>
        <p:txBody>
          <a:bodyPr/>
          <a:lstStyle/>
          <a:p>
            <a:endParaRPr lang="en-US" dirty="0"/>
          </a:p>
        </p:txBody>
      </p:sp>
      <p:sp>
        <p:nvSpPr>
          <p:cNvPr id="5" name="灯片编号占位符 4"/>
          <p:cNvSpPr>
            <a:spLocks noGrp="1"/>
          </p:cNvSpPr>
          <p:nvPr>
            <p:ph type="sldNum" sz="quarter" idx="12"/>
          </p:nvPr>
        </p:nvSpPr>
        <p:spPr/>
        <p:txBody>
          <a:bodyPr/>
          <a:lstStyle/>
          <a:p>
            <a:fld id="{8B37D5FE-740C-46F5-801A-FA5477D9711F}" type="slidenum">
              <a:rPr lang="en-US" smtClean="0"/>
              <a:pPr/>
              <a:t>68</a:t>
            </a:fld>
            <a:endParaRPr lang="en-US"/>
          </a:p>
        </p:txBody>
      </p:sp>
      <p:sp>
        <p:nvSpPr>
          <p:cNvPr id="7" name="标题 1"/>
          <p:cNvSpPr txBox="1">
            <a:spLocks/>
          </p:cNvSpPr>
          <p:nvPr/>
        </p:nvSpPr>
        <p:spPr>
          <a:xfrm>
            <a:off x="1763688" y="1280716"/>
            <a:ext cx="5832648" cy="566936"/>
          </a:xfrm>
          <a:prstGeom prst="rect">
            <a:avLst/>
          </a:prstGeom>
        </p:spPr>
        <p:txBody>
          <a:bodyPr vert="horz" lIns="91440" tIns="45720" rIns="91440" bIns="45720" rtlCol="0" anchor="b">
            <a:no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ltLang="zh-CN" sz="2400" dirty="0" err="1">
                <a:solidFill>
                  <a:srgbClr val="FF0000"/>
                </a:solidFill>
              </a:rPr>
              <a:t>f</a:t>
            </a:r>
            <a:r>
              <a:rPr lang="en-US" altLang="zh-CN" sz="2400" dirty="0" err="1" smtClean="0">
                <a:solidFill>
                  <a:srgbClr val="FF0000"/>
                </a:solidFill>
              </a:rPr>
              <a:t>fmpeg</a:t>
            </a:r>
            <a:r>
              <a:rPr lang="en-US" altLang="zh-CN" sz="2400" dirty="0" smtClean="0">
                <a:solidFill>
                  <a:srgbClr val="FF0000"/>
                </a:solidFill>
              </a:rPr>
              <a:t> </a:t>
            </a:r>
            <a:r>
              <a:rPr lang="zh-CN" altLang="en-US" sz="2400" dirty="0" smtClean="0">
                <a:solidFill>
                  <a:srgbClr val="FF0000"/>
                </a:solidFill>
              </a:rPr>
              <a:t>视频解码</a:t>
            </a:r>
            <a:endParaRPr lang="zh-CN" altLang="en-US" sz="2400" dirty="0">
              <a:solidFill>
                <a:srgbClr val="FF0000"/>
              </a:solidFill>
            </a:endParaRPr>
          </a:p>
        </p:txBody>
      </p:sp>
      <p:sp>
        <p:nvSpPr>
          <p:cNvPr id="8" name="内容占位符 2"/>
          <p:cNvSpPr txBox="1">
            <a:spLocks/>
          </p:cNvSpPr>
          <p:nvPr/>
        </p:nvSpPr>
        <p:spPr>
          <a:xfrm>
            <a:off x="971600" y="1988840"/>
            <a:ext cx="7272808" cy="4104456"/>
          </a:xfrm>
          <a:prstGeom prst="rect">
            <a:avLst/>
          </a:prstGeom>
        </p:spPr>
        <p:txBody>
          <a:bodyPr/>
          <a:lstStyle>
            <a:lvl1pPr marL="342900" indent="-274320" algn="l" defTabSz="914400" rtl="0" eaLnBrk="1" latinLnBrk="0" hangingPunct="1">
              <a:spcBef>
                <a:spcPct val="20000"/>
              </a:spcBef>
              <a:buClr>
                <a:schemeClr val="accent1"/>
              </a:buClr>
              <a:buSzPct val="76000"/>
              <a:buFont typeface="Wingdings 2" pitchFamily="18" charset="2"/>
              <a:buChar char=""/>
              <a:defRPr sz="2400" kern="1200">
                <a:solidFill>
                  <a:schemeClr val="tx2"/>
                </a:solidFill>
                <a:latin typeface="+mn-lt"/>
                <a:ea typeface="+mn-ea"/>
                <a:cs typeface="+mn-cs"/>
              </a:defRPr>
            </a:lvl1pPr>
            <a:lvl2pPr marL="640080" indent="-274320" algn="l" defTabSz="914400" rtl="0" eaLnBrk="1" latinLnBrk="0" hangingPunct="1">
              <a:spcBef>
                <a:spcPct val="20000"/>
              </a:spcBef>
              <a:buClr>
                <a:schemeClr val="accent1"/>
              </a:buClr>
              <a:buSzPct val="76000"/>
              <a:buFont typeface="Wingdings 2" pitchFamily="18" charset="2"/>
              <a:buChar char=""/>
              <a:defRPr sz="2200" kern="1200">
                <a:solidFill>
                  <a:schemeClr val="tx2"/>
                </a:solidFill>
                <a:latin typeface="+mn-lt"/>
                <a:ea typeface="+mn-ea"/>
                <a:cs typeface="+mn-cs"/>
              </a:defRPr>
            </a:lvl2pPr>
            <a:lvl3pPr marL="914400" indent="-228600" algn="l" defTabSz="914400" rtl="0" eaLnBrk="1" latinLnBrk="0" hangingPunct="1">
              <a:spcBef>
                <a:spcPct val="20000"/>
              </a:spcBef>
              <a:buClr>
                <a:schemeClr val="accent1"/>
              </a:buClr>
              <a:buSzPct val="76000"/>
              <a:buFont typeface="Wingdings 2" pitchFamily="18" charset="2"/>
              <a:buChar char=""/>
              <a:defRPr sz="2000" kern="1200">
                <a:solidFill>
                  <a:schemeClr val="tx2"/>
                </a:solidFill>
                <a:latin typeface="+mn-lt"/>
                <a:ea typeface="+mn-ea"/>
                <a:cs typeface="+mn-cs"/>
              </a:defRPr>
            </a:lvl3pPr>
            <a:lvl4pPr marL="1124712" indent="-228600" algn="l" defTabSz="914400" rtl="0" eaLnBrk="1" latinLnBrk="0" hangingPunct="1">
              <a:spcBef>
                <a:spcPct val="20000"/>
              </a:spcBef>
              <a:buClr>
                <a:schemeClr val="accent1"/>
              </a:buClr>
              <a:buSzPct val="76000"/>
              <a:buFont typeface="Wingdings 2" pitchFamily="18" charset="2"/>
              <a:buChar char=""/>
              <a:defRPr sz="1800" kern="1200">
                <a:solidFill>
                  <a:schemeClr val="tx2"/>
                </a:solidFill>
                <a:latin typeface="+mn-lt"/>
                <a:ea typeface="+mn-ea"/>
                <a:cs typeface="+mn-cs"/>
              </a:defRPr>
            </a:lvl4pPr>
            <a:lvl5pPr marL="1325880" indent="-228600" algn="l" defTabSz="914400" rtl="0" eaLnBrk="1" latinLnBrk="0" hangingPunct="1">
              <a:spcBef>
                <a:spcPct val="20000"/>
              </a:spcBef>
              <a:buClr>
                <a:schemeClr val="accent1"/>
              </a:buClr>
              <a:buSzPct val="76000"/>
              <a:buFont typeface="Wingdings 2" pitchFamily="18" charset="2"/>
              <a:buChar char=""/>
              <a:defRPr sz="1600" kern="1200" baseline="0">
                <a:solidFill>
                  <a:schemeClr val="tx2"/>
                </a:solidFill>
                <a:latin typeface="+mn-lt"/>
                <a:ea typeface="+mn-ea"/>
                <a:cs typeface="+mn-cs"/>
              </a:defRPr>
            </a:lvl5pPr>
            <a:lvl6pPr marL="1517904"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6pPr>
            <a:lvl7pPr marL="1719072"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7pPr>
            <a:lvl8pPr marL="1920240"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8pPr>
            <a:lvl9pPr marL="2121408"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9pPr>
          </a:lstStyle>
          <a:p>
            <a:r>
              <a:rPr lang="en-US" altLang="zh-CN" sz="1400" dirty="0" err="1"/>
              <a:t>int</a:t>
            </a:r>
            <a:r>
              <a:rPr lang="en-US" altLang="zh-CN" sz="1400" dirty="0"/>
              <a:t> avcodec_decode_video2(</a:t>
            </a:r>
            <a:r>
              <a:rPr lang="en-US" altLang="zh-CN" sz="1400" dirty="0" err="1"/>
              <a:t>AVCodecContext</a:t>
            </a:r>
            <a:r>
              <a:rPr lang="en-US" altLang="zh-CN" sz="1400" dirty="0"/>
              <a:t> *</a:t>
            </a:r>
            <a:r>
              <a:rPr lang="en-US" altLang="zh-CN" sz="1400" dirty="0" err="1"/>
              <a:t>avctx</a:t>
            </a:r>
            <a:r>
              <a:rPr lang="en-US" altLang="zh-CN" sz="1400" dirty="0"/>
              <a:t>, </a:t>
            </a:r>
            <a:r>
              <a:rPr lang="en-US" altLang="zh-CN" sz="1400" dirty="0" err="1"/>
              <a:t>AVFrame</a:t>
            </a:r>
            <a:r>
              <a:rPr lang="en-US" altLang="zh-CN" sz="1400" dirty="0"/>
              <a:t> *picture,</a:t>
            </a:r>
          </a:p>
          <a:p>
            <a:pPr marL="68580" indent="0">
              <a:buNone/>
            </a:pPr>
            <a:r>
              <a:rPr lang="en-US" altLang="zh-CN" sz="1400" dirty="0" err="1" smtClean="0"/>
              <a:t>int</a:t>
            </a:r>
            <a:r>
              <a:rPr lang="en-US" altLang="zh-CN" sz="1400" dirty="0" smtClean="0"/>
              <a:t> </a:t>
            </a:r>
            <a:r>
              <a:rPr lang="en-US" altLang="zh-CN" sz="1400" dirty="0"/>
              <a:t>*</a:t>
            </a:r>
            <a:r>
              <a:rPr lang="en-US" altLang="zh-CN" sz="1400" dirty="0" err="1" smtClean="0"/>
              <a:t>got_picture_ptr</a:t>
            </a:r>
            <a:r>
              <a:rPr lang="en-US" altLang="zh-CN" sz="1400" dirty="0" smtClean="0"/>
              <a:t>, </a:t>
            </a:r>
            <a:r>
              <a:rPr lang="en-US" altLang="zh-CN" sz="1400" dirty="0" err="1" smtClean="0"/>
              <a:t>const</a:t>
            </a:r>
            <a:r>
              <a:rPr lang="en-US" altLang="zh-CN" sz="1400" dirty="0" smtClean="0"/>
              <a:t> </a:t>
            </a:r>
            <a:r>
              <a:rPr lang="en-US" altLang="zh-CN" sz="1400" dirty="0" err="1"/>
              <a:t>AVPacket</a:t>
            </a:r>
            <a:r>
              <a:rPr lang="en-US" altLang="zh-CN" sz="1400" dirty="0"/>
              <a:t> *</a:t>
            </a:r>
            <a:r>
              <a:rPr lang="en-US" altLang="zh-CN" sz="1400" dirty="0" err="1"/>
              <a:t>avpkt</a:t>
            </a:r>
            <a:r>
              <a:rPr lang="en-US" altLang="zh-CN" sz="1400" dirty="0" smtClean="0"/>
              <a:t>);</a:t>
            </a:r>
          </a:p>
          <a:p>
            <a:pPr marL="68580" indent="0">
              <a:buNone/>
            </a:pPr>
            <a:endParaRPr lang="en-US" altLang="zh-CN" sz="1400" dirty="0" smtClean="0"/>
          </a:p>
          <a:p>
            <a:pPr marL="68580" indent="0">
              <a:buNone/>
            </a:pPr>
            <a:r>
              <a:rPr lang="zh-CN" altLang="en-US" sz="1400" dirty="0" smtClean="0"/>
              <a:t>这个</a:t>
            </a:r>
            <a:r>
              <a:rPr lang="zh-CN" altLang="en-US" sz="1400" dirty="0"/>
              <a:t>函数</a:t>
            </a:r>
            <a:r>
              <a:rPr lang="zh-CN" altLang="en-US" sz="1400" dirty="0" smtClean="0"/>
              <a:t>用于解码视频</a:t>
            </a:r>
            <a:endParaRPr lang="en-US" altLang="zh-CN" sz="1400" dirty="0" smtClean="0"/>
          </a:p>
          <a:p>
            <a:pPr marL="68580" indent="0">
              <a:buNone/>
            </a:pPr>
            <a:endParaRPr lang="en-US" altLang="zh-CN" sz="1400" dirty="0"/>
          </a:p>
          <a:p>
            <a:r>
              <a:rPr lang="en-US" altLang="zh-CN" sz="1400" dirty="0" err="1"/>
              <a:t>int</a:t>
            </a:r>
            <a:r>
              <a:rPr lang="en-US" altLang="zh-CN" sz="1400" dirty="0"/>
              <a:t> avcodec_decode_audio4(</a:t>
            </a:r>
            <a:r>
              <a:rPr lang="en-US" altLang="zh-CN" sz="1400" dirty="0" err="1"/>
              <a:t>AVCodecContext</a:t>
            </a:r>
            <a:r>
              <a:rPr lang="en-US" altLang="zh-CN" sz="1400" dirty="0"/>
              <a:t> *</a:t>
            </a:r>
            <a:r>
              <a:rPr lang="en-US" altLang="zh-CN" sz="1400" dirty="0" err="1"/>
              <a:t>avctx</a:t>
            </a:r>
            <a:r>
              <a:rPr lang="en-US" altLang="zh-CN" sz="1400" dirty="0"/>
              <a:t>, </a:t>
            </a:r>
            <a:r>
              <a:rPr lang="en-US" altLang="zh-CN" sz="1400" dirty="0" err="1"/>
              <a:t>AVFrame</a:t>
            </a:r>
            <a:r>
              <a:rPr lang="en-US" altLang="zh-CN" sz="1400" dirty="0"/>
              <a:t> *frame,</a:t>
            </a:r>
          </a:p>
          <a:p>
            <a:pPr marL="68580" indent="0">
              <a:buNone/>
            </a:pPr>
            <a:r>
              <a:rPr lang="en-US" altLang="zh-CN" sz="1400" dirty="0" err="1" smtClean="0"/>
              <a:t>int</a:t>
            </a:r>
            <a:r>
              <a:rPr lang="en-US" altLang="zh-CN" sz="1400" dirty="0" smtClean="0"/>
              <a:t> </a:t>
            </a:r>
            <a:r>
              <a:rPr lang="en-US" altLang="zh-CN" sz="1400" dirty="0"/>
              <a:t>*</a:t>
            </a:r>
            <a:r>
              <a:rPr lang="en-US" altLang="zh-CN" sz="1400" dirty="0" err="1"/>
              <a:t>got_frame_ptr</a:t>
            </a:r>
            <a:r>
              <a:rPr lang="en-US" altLang="zh-CN" sz="1400" dirty="0"/>
              <a:t>, </a:t>
            </a:r>
            <a:r>
              <a:rPr lang="en-US" altLang="zh-CN" sz="1400" dirty="0" err="1"/>
              <a:t>const</a:t>
            </a:r>
            <a:r>
              <a:rPr lang="en-US" altLang="zh-CN" sz="1400" dirty="0"/>
              <a:t> </a:t>
            </a:r>
            <a:r>
              <a:rPr lang="en-US" altLang="zh-CN" sz="1400" dirty="0" err="1"/>
              <a:t>AVPacket</a:t>
            </a:r>
            <a:r>
              <a:rPr lang="en-US" altLang="zh-CN" sz="1400" dirty="0"/>
              <a:t> *</a:t>
            </a:r>
            <a:r>
              <a:rPr lang="en-US" altLang="zh-CN" sz="1400" dirty="0" err="1"/>
              <a:t>avpkt</a:t>
            </a:r>
            <a:r>
              <a:rPr lang="en-US" altLang="zh-CN" sz="1400" dirty="0" smtClean="0"/>
              <a:t>);</a:t>
            </a:r>
          </a:p>
          <a:p>
            <a:pPr marL="68580" indent="0">
              <a:buNone/>
            </a:pPr>
            <a:endParaRPr lang="en-US" altLang="zh-CN" sz="1400" dirty="0"/>
          </a:p>
          <a:p>
            <a:pPr marL="68580" indent="0">
              <a:buNone/>
            </a:pPr>
            <a:r>
              <a:rPr lang="zh-CN" altLang="en-US" sz="1400" dirty="0" smtClean="0"/>
              <a:t>这个函数用于解码音频</a:t>
            </a:r>
            <a:endParaRPr lang="en-US" altLang="zh-CN" sz="1400" dirty="0" smtClean="0"/>
          </a:p>
          <a:p>
            <a:pPr marL="68580" indent="0">
              <a:buNone/>
            </a:pPr>
            <a:endParaRPr lang="zh-CN" altLang="en-US" sz="1400" dirty="0"/>
          </a:p>
        </p:txBody>
      </p:sp>
    </p:spTree>
    <p:extLst>
      <p:ext uri="{BB962C8B-B14F-4D97-AF65-F5344CB8AC3E}">
        <p14:creationId xmlns:p14="http://schemas.microsoft.com/office/powerpoint/2010/main" val="1491655054"/>
      </p:ext>
    </p:extLst>
  </p:cSld>
  <p:clrMapOvr>
    <a:masterClrMapping/>
  </p:clrMapOvr>
  <p:transition spd="slow">
    <p:pull/>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libplayer</a:t>
            </a:r>
            <a:r>
              <a:rPr lang="en-US" altLang="zh-CN" dirty="0"/>
              <a:t> architecture</a:t>
            </a:r>
            <a:endParaRPr lang="zh-CN" altLang="en-US" dirty="0"/>
          </a:p>
        </p:txBody>
      </p:sp>
      <p:sp>
        <p:nvSpPr>
          <p:cNvPr id="3" name="日期占位符 2"/>
          <p:cNvSpPr>
            <a:spLocks noGrp="1"/>
          </p:cNvSpPr>
          <p:nvPr>
            <p:ph type="dt" sz="half" idx="10"/>
          </p:nvPr>
        </p:nvSpPr>
        <p:spPr/>
        <p:txBody>
          <a:bodyPr/>
          <a:lstStyle/>
          <a:p>
            <a:fld id="{E3127EC2-47FB-48A1-8644-C8A81DDAA119}" type="datetime4">
              <a:rPr lang="en-US" smtClean="0"/>
              <a:pPr/>
              <a:t>April 22, 2015</a:t>
            </a:fld>
            <a:endParaRPr lang="en-US"/>
          </a:p>
        </p:txBody>
      </p:sp>
      <p:sp>
        <p:nvSpPr>
          <p:cNvPr id="4" name="页脚占位符 3"/>
          <p:cNvSpPr>
            <a:spLocks noGrp="1"/>
          </p:cNvSpPr>
          <p:nvPr>
            <p:ph type="ftr" sz="quarter" idx="11"/>
          </p:nvPr>
        </p:nvSpPr>
        <p:spPr/>
        <p:txBody>
          <a:bodyPr/>
          <a:lstStyle/>
          <a:p>
            <a:endParaRPr lang="en-US" dirty="0"/>
          </a:p>
        </p:txBody>
      </p:sp>
      <p:sp>
        <p:nvSpPr>
          <p:cNvPr id="5" name="灯片编号占位符 4"/>
          <p:cNvSpPr>
            <a:spLocks noGrp="1"/>
          </p:cNvSpPr>
          <p:nvPr>
            <p:ph type="sldNum" sz="quarter" idx="12"/>
          </p:nvPr>
        </p:nvSpPr>
        <p:spPr/>
        <p:txBody>
          <a:bodyPr/>
          <a:lstStyle/>
          <a:p>
            <a:fld id="{8B37D5FE-740C-46F5-801A-FA5477D9711F}" type="slidenum">
              <a:rPr lang="en-US" smtClean="0"/>
              <a:pPr/>
              <a:t>69</a:t>
            </a:fld>
            <a:endParaRPr lang="en-US"/>
          </a:p>
        </p:txBody>
      </p:sp>
      <p:sp>
        <p:nvSpPr>
          <p:cNvPr id="6" name="矩形 5"/>
          <p:cNvSpPr/>
          <p:nvPr/>
        </p:nvSpPr>
        <p:spPr>
          <a:xfrm>
            <a:off x="3635896" y="2420888"/>
            <a:ext cx="115212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player</a:t>
            </a:r>
            <a:endParaRPr lang="zh-CN" altLang="en-US" dirty="0"/>
          </a:p>
        </p:txBody>
      </p:sp>
      <p:sp>
        <p:nvSpPr>
          <p:cNvPr id="7" name="矩形 6"/>
          <p:cNvSpPr/>
          <p:nvPr/>
        </p:nvSpPr>
        <p:spPr>
          <a:xfrm>
            <a:off x="3383868" y="3284984"/>
            <a:ext cx="1656184" cy="648072"/>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Platform</a:t>
            </a:r>
          </a:p>
        </p:txBody>
      </p:sp>
      <p:cxnSp>
        <p:nvCxnSpPr>
          <p:cNvPr id="9" name="直接连接符 8"/>
          <p:cNvCxnSpPr>
            <a:stCxn id="6" idx="2"/>
            <a:endCxn id="7" idx="0"/>
          </p:cNvCxnSpPr>
          <p:nvPr/>
        </p:nvCxnSpPr>
        <p:spPr>
          <a:xfrm>
            <a:off x="4211960" y="2996952"/>
            <a:ext cx="0" cy="288032"/>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1295636" y="4221088"/>
            <a:ext cx="1152128" cy="576064"/>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Android</a:t>
            </a:r>
            <a:endParaRPr lang="zh-CN" altLang="en-US" dirty="0"/>
          </a:p>
        </p:txBody>
      </p:sp>
      <p:sp>
        <p:nvSpPr>
          <p:cNvPr id="11" name="矩形 10"/>
          <p:cNvSpPr/>
          <p:nvPr/>
        </p:nvSpPr>
        <p:spPr>
          <a:xfrm>
            <a:off x="2735796" y="4221088"/>
            <a:ext cx="1008112" cy="576064"/>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IOS</a:t>
            </a:r>
            <a:endParaRPr lang="zh-CN" altLang="en-US" dirty="0"/>
          </a:p>
        </p:txBody>
      </p:sp>
      <p:sp>
        <p:nvSpPr>
          <p:cNvPr id="12" name="矩形 11"/>
          <p:cNvSpPr/>
          <p:nvPr/>
        </p:nvSpPr>
        <p:spPr>
          <a:xfrm>
            <a:off x="4067944" y="4221088"/>
            <a:ext cx="1188132" cy="576064"/>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Cygwin</a:t>
            </a:r>
            <a:endParaRPr lang="zh-CN" altLang="en-US" dirty="0"/>
          </a:p>
        </p:txBody>
      </p:sp>
      <p:sp>
        <p:nvSpPr>
          <p:cNvPr id="13" name="TextBox 12"/>
          <p:cNvSpPr txBox="1"/>
          <p:nvPr/>
        </p:nvSpPr>
        <p:spPr>
          <a:xfrm>
            <a:off x="1151620" y="5013176"/>
            <a:ext cx="1404156" cy="830997"/>
          </a:xfrm>
          <a:prstGeom prst="rect">
            <a:avLst/>
          </a:prstGeom>
          <a:noFill/>
        </p:spPr>
        <p:txBody>
          <a:bodyPr wrap="square" rtlCol="0">
            <a:spAutoFit/>
          </a:bodyPr>
          <a:lstStyle/>
          <a:p>
            <a:r>
              <a:rPr lang="en-US" altLang="zh-CN" sz="1200" dirty="0" err="1" smtClean="0"/>
              <a:t>NativeWindow</a:t>
            </a:r>
            <a:endParaRPr lang="en-US" altLang="zh-CN" sz="1200" dirty="0" smtClean="0"/>
          </a:p>
          <a:p>
            <a:r>
              <a:rPr lang="en-US" altLang="zh-CN" sz="1200" dirty="0" err="1" smtClean="0"/>
              <a:t>Audiotrack</a:t>
            </a:r>
            <a:endParaRPr lang="en-US" altLang="zh-CN" sz="1200" dirty="0" smtClean="0"/>
          </a:p>
          <a:p>
            <a:r>
              <a:rPr lang="en-US" altLang="zh-CN" sz="1200" dirty="0" err="1" smtClean="0"/>
              <a:t>Osles</a:t>
            </a:r>
            <a:endParaRPr lang="en-US" altLang="zh-CN" sz="1200" dirty="0" smtClean="0"/>
          </a:p>
          <a:p>
            <a:r>
              <a:rPr lang="en-US" altLang="zh-CN" sz="1200" dirty="0" smtClean="0"/>
              <a:t>Ogles 1.1 2.0 3.0</a:t>
            </a:r>
            <a:endParaRPr lang="zh-CN" altLang="en-US" sz="1200" dirty="0"/>
          </a:p>
        </p:txBody>
      </p:sp>
      <p:sp>
        <p:nvSpPr>
          <p:cNvPr id="14" name="TextBox 13"/>
          <p:cNvSpPr txBox="1"/>
          <p:nvPr/>
        </p:nvSpPr>
        <p:spPr>
          <a:xfrm>
            <a:off x="2735796" y="5013176"/>
            <a:ext cx="1620180" cy="461665"/>
          </a:xfrm>
          <a:prstGeom prst="rect">
            <a:avLst/>
          </a:prstGeom>
          <a:noFill/>
        </p:spPr>
        <p:txBody>
          <a:bodyPr wrap="square" rtlCol="0">
            <a:spAutoFit/>
          </a:bodyPr>
          <a:lstStyle/>
          <a:p>
            <a:r>
              <a:rPr lang="en-US" altLang="zh-CN" sz="1200" dirty="0" smtClean="0"/>
              <a:t>Open AL</a:t>
            </a:r>
          </a:p>
          <a:p>
            <a:r>
              <a:rPr lang="en-US" altLang="zh-CN" sz="1200" dirty="0" smtClean="0"/>
              <a:t>Ogles 2.0</a:t>
            </a:r>
            <a:endParaRPr lang="zh-CN" altLang="en-US" sz="1200" dirty="0"/>
          </a:p>
        </p:txBody>
      </p:sp>
      <p:sp>
        <p:nvSpPr>
          <p:cNvPr id="15" name="TextBox 14"/>
          <p:cNvSpPr txBox="1"/>
          <p:nvPr/>
        </p:nvSpPr>
        <p:spPr>
          <a:xfrm>
            <a:off x="3959932" y="5023529"/>
            <a:ext cx="1620180" cy="276999"/>
          </a:xfrm>
          <a:prstGeom prst="rect">
            <a:avLst/>
          </a:prstGeom>
          <a:noFill/>
        </p:spPr>
        <p:txBody>
          <a:bodyPr wrap="square" rtlCol="0">
            <a:spAutoFit/>
          </a:bodyPr>
          <a:lstStyle/>
          <a:p>
            <a:r>
              <a:rPr lang="en-US" altLang="zh-CN" sz="1200" dirty="0" smtClean="0"/>
              <a:t>SDL audio/video</a:t>
            </a:r>
            <a:endParaRPr lang="zh-CN" altLang="en-US" sz="1200" dirty="0"/>
          </a:p>
        </p:txBody>
      </p:sp>
      <p:sp>
        <p:nvSpPr>
          <p:cNvPr id="18" name="矩形 17"/>
          <p:cNvSpPr/>
          <p:nvPr/>
        </p:nvSpPr>
        <p:spPr>
          <a:xfrm>
            <a:off x="5400092" y="2384048"/>
            <a:ext cx="1656184" cy="648072"/>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FFMPEG</a:t>
            </a:r>
          </a:p>
        </p:txBody>
      </p:sp>
      <p:cxnSp>
        <p:nvCxnSpPr>
          <p:cNvPr id="20" name="直接连接符 19"/>
          <p:cNvCxnSpPr>
            <a:stCxn id="6" idx="3"/>
            <a:endCxn id="18" idx="1"/>
          </p:cNvCxnSpPr>
          <p:nvPr/>
        </p:nvCxnSpPr>
        <p:spPr>
          <a:xfrm flipV="1">
            <a:off x="4788024" y="2708084"/>
            <a:ext cx="612068" cy="836"/>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3" name="矩形 22"/>
          <p:cNvSpPr/>
          <p:nvPr/>
        </p:nvSpPr>
        <p:spPr>
          <a:xfrm>
            <a:off x="2207922" y="2420888"/>
            <a:ext cx="115212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smtClean="0"/>
              <a:t>ISubtitle</a:t>
            </a:r>
            <a:endParaRPr lang="en-US" altLang="zh-CN" dirty="0" smtClean="0"/>
          </a:p>
        </p:txBody>
      </p:sp>
      <p:sp>
        <p:nvSpPr>
          <p:cNvPr id="19" name="矩形 18"/>
          <p:cNvSpPr/>
          <p:nvPr/>
        </p:nvSpPr>
        <p:spPr>
          <a:xfrm>
            <a:off x="5724128" y="4221088"/>
            <a:ext cx="1188132" cy="576064"/>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Win32</a:t>
            </a:r>
            <a:endParaRPr lang="zh-CN" altLang="en-US" dirty="0"/>
          </a:p>
        </p:txBody>
      </p:sp>
      <p:sp>
        <p:nvSpPr>
          <p:cNvPr id="21" name="TextBox 20"/>
          <p:cNvSpPr txBox="1"/>
          <p:nvPr/>
        </p:nvSpPr>
        <p:spPr>
          <a:xfrm>
            <a:off x="5580112" y="5023529"/>
            <a:ext cx="1620180" cy="276999"/>
          </a:xfrm>
          <a:prstGeom prst="rect">
            <a:avLst/>
          </a:prstGeom>
          <a:noFill/>
        </p:spPr>
        <p:txBody>
          <a:bodyPr wrap="square" rtlCol="0">
            <a:spAutoFit/>
          </a:bodyPr>
          <a:lstStyle/>
          <a:p>
            <a:r>
              <a:rPr lang="en-US" altLang="zh-CN" sz="1200" dirty="0" smtClean="0"/>
              <a:t>SDL audio/video</a:t>
            </a:r>
            <a:endParaRPr lang="zh-CN" altLang="en-US" sz="1200" dirty="0"/>
          </a:p>
        </p:txBody>
      </p:sp>
      <p:sp>
        <p:nvSpPr>
          <p:cNvPr id="22" name="TextBox 21"/>
          <p:cNvSpPr txBox="1"/>
          <p:nvPr/>
        </p:nvSpPr>
        <p:spPr>
          <a:xfrm>
            <a:off x="1127802" y="2269321"/>
            <a:ext cx="1080120" cy="1015663"/>
          </a:xfrm>
          <a:prstGeom prst="rect">
            <a:avLst/>
          </a:prstGeom>
          <a:noFill/>
        </p:spPr>
        <p:txBody>
          <a:bodyPr wrap="square" rtlCol="0">
            <a:spAutoFit/>
          </a:bodyPr>
          <a:lstStyle/>
          <a:p>
            <a:r>
              <a:rPr lang="en-US" altLang="zh-CN" sz="1200" dirty="0" err="1" smtClean="0"/>
              <a:t>Libass</a:t>
            </a:r>
            <a:endParaRPr lang="en-US" altLang="zh-CN" sz="1200" dirty="0" smtClean="0"/>
          </a:p>
          <a:p>
            <a:r>
              <a:rPr lang="en-US" altLang="zh-CN" sz="1200" dirty="0" err="1" smtClean="0"/>
              <a:t>Libenca</a:t>
            </a:r>
            <a:endParaRPr lang="en-US" altLang="zh-CN" sz="1200" dirty="0" smtClean="0"/>
          </a:p>
          <a:p>
            <a:r>
              <a:rPr lang="en-US" altLang="zh-CN" sz="1200" dirty="0" err="1" smtClean="0"/>
              <a:t>Libiconv</a:t>
            </a:r>
            <a:endParaRPr lang="en-US" altLang="zh-CN" sz="1200" dirty="0" smtClean="0"/>
          </a:p>
          <a:p>
            <a:r>
              <a:rPr lang="en-US" altLang="zh-CN" sz="1200" dirty="0" err="1" smtClean="0"/>
              <a:t>fontconfig</a:t>
            </a:r>
            <a:endParaRPr lang="en-US" altLang="zh-CN" sz="1200" dirty="0" smtClean="0"/>
          </a:p>
          <a:p>
            <a:r>
              <a:rPr lang="en-US" altLang="zh-CN" sz="1200" dirty="0" smtClean="0"/>
              <a:t>…</a:t>
            </a:r>
            <a:endParaRPr lang="zh-CN" altLang="en-US" sz="1200" dirty="0"/>
          </a:p>
        </p:txBody>
      </p:sp>
      <p:sp>
        <p:nvSpPr>
          <p:cNvPr id="24" name="TextBox 23"/>
          <p:cNvSpPr txBox="1"/>
          <p:nvPr/>
        </p:nvSpPr>
        <p:spPr>
          <a:xfrm>
            <a:off x="5148064" y="3261728"/>
            <a:ext cx="1620180" cy="830997"/>
          </a:xfrm>
          <a:prstGeom prst="rect">
            <a:avLst/>
          </a:prstGeom>
          <a:noFill/>
        </p:spPr>
        <p:txBody>
          <a:bodyPr wrap="square" rtlCol="0">
            <a:spAutoFit/>
          </a:bodyPr>
          <a:lstStyle/>
          <a:p>
            <a:r>
              <a:rPr lang="en-US" altLang="zh-CN" sz="1200" dirty="0" smtClean="0"/>
              <a:t>Log</a:t>
            </a:r>
          </a:p>
          <a:p>
            <a:r>
              <a:rPr lang="en-US" altLang="zh-CN" sz="1200" dirty="0" smtClean="0"/>
              <a:t>Audio render</a:t>
            </a:r>
          </a:p>
          <a:p>
            <a:r>
              <a:rPr lang="en-US" altLang="zh-CN" sz="1200" dirty="0" smtClean="0"/>
              <a:t>Video render</a:t>
            </a:r>
          </a:p>
          <a:p>
            <a:r>
              <a:rPr lang="en-US" altLang="zh-CN" sz="1200" dirty="0" smtClean="0"/>
              <a:t>…</a:t>
            </a:r>
            <a:endParaRPr lang="zh-CN" altLang="en-US" sz="1200" dirty="0"/>
          </a:p>
        </p:txBody>
      </p:sp>
    </p:spTree>
    <p:extLst>
      <p:ext uri="{BB962C8B-B14F-4D97-AF65-F5344CB8AC3E}">
        <p14:creationId xmlns:p14="http://schemas.microsoft.com/office/powerpoint/2010/main" val="2595792447"/>
      </p:ext>
    </p:extLst>
  </p:cSld>
  <p:clrMapOvr>
    <a:masterClrMapping/>
  </p:clrMapOvr>
  <p:transition spd="slow">
    <p:pull/>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75656" y="332656"/>
            <a:ext cx="6736712" cy="854968"/>
          </a:xfrm>
        </p:spPr>
        <p:txBody>
          <a:bodyPr/>
          <a:lstStyle/>
          <a:p>
            <a:r>
              <a:rPr lang="en-US" altLang="zh-CN" dirty="0" smtClean="0"/>
              <a:t>Audio/video codec</a:t>
            </a:r>
            <a:endParaRPr lang="zh-CN" altLang="en-US" dirty="0"/>
          </a:p>
        </p:txBody>
      </p:sp>
      <p:sp>
        <p:nvSpPr>
          <p:cNvPr id="3" name="日期占位符 2"/>
          <p:cNvSpPr>
            <a:spLocks noGrp="1"/>
          </p:cNvSpPr>
          <p:nvPr>
            <p:ph type="dt" sz="half" idx="10"/>
          </p:nvPr>
        </p:nvSpPr>
        <p:spPr/>
        <p:txBody>
          <a:bodyPr/>
          <a:lstStyle/>
          <a:p>
            <a:fld id="{E3127EC2-47FB-48A1-8644-C8A81DDAA119}" type="datetime4">
              <a:rPr lang="en-US" smtClean="0"/>
              <a:pPr/>
              <a:t>April 22, 2015</a:t>
            </a:fld>
            <a:endParaRPr lang="en-US"/>
          </a:p>
        </p:txBody>
      </p:sp>
      <p:sp>
        <p:nvSpPr>
          <p:cNvPr id="4" name="页脚占位符 3"/>
          <p:cNvSpPr>
            <a:spLocks noGrp="1"/>
          </p:cNvSpPr>
          <p:nvPr>
            <p:ph type="ftr" sz="quarter" idx="11"/>
          </p:nvPr>
        </p:nvSpPr>
        <p:spPr/>
        <p:txBody>
          <a:bodyPr/>
          <a:lstStyle/>
          <a:p>
            <a:endParaRPr lang="en-US" dirty="0"/>
          </a:p>
        </p:txBody>
      </p:sp>
      <p:sp>
        <p:nvSpPr>
          <p:cNvPr id="5" name="灯片编号占位符 4"/>
          <p:cNvSpPr>
            <a:spLocks noGrp="1"/>
          </p:cNvSpPr>
          <p:nvPr>
            <p:ph type="sldNum" sz="quarter" idx="12"/>
          </p:nvPr>
        </p:nvSpPr>
        <p:spPr/>
        <p:txBody>
          <a:bodyPr/>
          <a:lstStyle/>
          <a:p>
            <a:fld id="{8B37D5FE-740C-46F5-801A-FA5477D9711F}" type="slidenum">
              <a:rPr lang="en-US" smtClean="0"/>
              <a:pPr/>
              <a:t>7</a:t>
            </a:fld>
            <a:endParaRPr lang="en-US"/>
          </a:p>
        </p:txBody>
      </p:sp>
      <p:sp>
        <p:nvSpPr>
          <p:cNvPr id="7" name="标题 1"/>
          <p:cNvSpPr txBox="1">
            <a:spLocks/>
          </p:cNvSpPr>
          <p:nvPr/>
        </p:nvSpPr>
        <p:spPr>
          <a:xfrm>
            <a:off x="2195736" y="1280716"/>
            <a:ext cx="4320480" cy="566936"/>
          </a:xfrm>
          <a:prstGeom prst="rect">
            <a:avLst/>
          </a:prstGeom>
        </p:spPr>
        <p:txBody>
          <a:bodyPr vert="horz" lIns="91440" tIns="45720" rIns="91440" bIns="45720" rtlCol="0" anchor="b">
            <a:norm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ltLang="zh-CN" sz="2800" dirty="0" smtClean="0">
                <a:solidFill>
                  <a:schemeClr val="accent3">
                    <a:lumMod val="75000"/>
                  </a:schemeClr>
                </a:solidFill>
              </a:rPr>
              <a:t>              RGB32</a:t>
            </a:r>
            <a:endParaRPr lang="zh-CN" altLang="en-US" sz="2800" dirty="0">
              <a:solidFill>
                <a:schemeClr val="accent3">
                  <a:lumMod val="75000"/>
                </a:schemeClr>
              </a:solidFill>
            </a:endParaRPr>
          </a:p>
        </p:txBody>
      </p:sp>
      <p:sp>
        <p:nvSpPr>
          <p:cNvPr id="8" name="矩形 7"/>
          <p:cNvSpPr/>
          <p:nvPr/>
        </p:nvSpPr>
        <p:spPr>
          <a:xfrm>
            <a:off x="827584" y="1916832"/>
            <a:ext cx="7344816" cy="3416320"/>
          </a:xfrm>
          <a:prstGeom prst="rect">
            <a:avLst/>
          </a:prstGeom>
        </p:spPr>
        <p:txBody>
          <a:bodyPr wrap="square">
            <a:spAutoFit/>
          </a:bodyPr>
          <a:lstStyle/>
          <a:p>
            <a:r>
              <a:rPr lang="en-US" altLang="zh-CN" dirty="0">
                <a:solidFill>
                  <a:schemeClr val="accent3">
                    <a:lumMod val="75000"/>
                  </a:schemeClr>
                </a:solidFill>
              </a:rPr>
              <a:t>RGB32</a:t>
            </a:r>
            <a:r>
              <a:rPr lang="zh-CN" altLang="en-US" dirty="0">
                <a:solidFill>
                  <a:schemeClr val="accent3">
                    <a:lumMod val="75000"/>
                  </a:schemeClr>
                </a:solidFill>
              </a:rPr>
              <a:t>使用</a:t>
            </a:r>
            <a:r>
              <a:rPr lang="en-US" altLang="zh-CN" dirty="0">
                <a:solidFill>
                  <a:schemeClr val="accent3">
                    <a:lumMod val="75000"/>
                  </a:schemeClr>
                </a:solidFill>
              </a:rPr>
              <a:t>32</a:t>
            </a:r>
            <a:r>
              <a:rPr lang="zh-CN" altLang="en-US" dirty="0">
                <a:solidFill>
                  <a:schemeClr val="accent3">
                    <a:lumMod val="75000"/>
                  </a:schemeClr>
                </a:solidFill>
              </a:rPr>
              <a:t>位来表示一个像素，</a:t>
            </a:r>
            <a:r>
              <a:rPr lang="en-US" altLang="zh-CN" dirty="0">
                <a:solidFill>
                  <a:schemeClr val="accent3">
                    <a:lumMod val="75000"/>
                  </a:schemeClr>
                </a:solidFill>
              </a:rPr>
              <a:t>RGB</a:t>
            </a:r>
            <a:r>
              <a:rPr lang="zh-CN" altLang="en-US" dirty="0">
                <a:solidFill>
                  <a:schemeClr val="accent3">
                    <a:lumMod val="75000"/>
                  </a:schemeClr>
                </a:solidFill>
              </a:rPr>
              <a:t>分量各用去</a:t>
            </a:r>
            <a:r>
              <a:rPr lang="en-US" altLang="zh-CN" dirty="0">
                <a:solidFill>
                  <a:schemeClr val="accent3">
                    <a:lumMod val="75000"/>
                  </a:schemeClr>
                </a:solidFill>
              </a:rPr>
              <a:t>8</a:t>
            </a:r>
            <a:r>
              <a:rPr lang="zh-CN" altLang="en-US" dirty="0">
                <a:solidFill>
                  <a:schemeClr val="accent3">
                    <a:lumMod val="75000"/>
                  </a:schemeClr>
                </a:solidFill>
              </a:rPr>
              <a:t>位，剩下的</a:t>
            </a:r>
            <a:r>
              <a:rPr lang="en-US" altLang="zh-CN" dirty="0">
                <a:solidFill>
                  <a:schemeClr val="accent3">
                    <a:lumMod val="75000"/>
                  </a:schemeClr>
                </a:solidFill>
              </a:rPr>
              <a:t>8</a:t>
            </a:r>
            <a:r>
              <a:rPr lang="zh-CN" altLang="en-US" dirty="0">
                <a:solidFill>
                  <a:schemeClr val="accent3">
                    <a:lumMod val="75000"/>
                  </a:schemeClr>
                </a:solidFill>
              </a:rPr>
              <a:t>位用作</a:t>
            </a:r>
            <a:r>
              <a:rPr lang="en-US" altLang="zh-CN" dirty="0">
                <a:solidFill>
                  <a:schemeClr val="accent3">
                    <a:lumMod val="75000"/>
                  </a:schemeClr>
                </a:solidFill>
              </a:rPr>
              <a:t>Alpha</a:t>
            </a:r>
            <a:r>
              <a:rPr lang="zh-CN" altLang="en-US" dirty="0">
                <a:solidFill>
                  <a:schemeClr val="accent3">
                    <a:lumMod val="75000"/>
                  </a:schemeClr>
                </a:solidFill>
              </a:rPr>
              <a:t>通道或者不用。（</a:t>
            </a:r>
            <a:r>
              <a:rPr lang="en-US" altLang="zh-CN" dirty="0">
                <a:solidFill>
                  <a:schemeClr val="accent3">
                    <a:lumMod val="75000"/>
                  </a:schemeClr>
                </a:solidFill>
              </a:rPr>
              <a:t>ARGB32</a:t>
            </a:r>
            <a:r>
              <a:rPr lang="zh-CN" altLang="en-US" dirty="0">
                <a:solidFill>
                  <a:schemeClr val="accent3">
                    <a:lumMod val="75000"/>
                  </a:schemeClr>
                </a:solidFill>
              </a:rPr>
              <a:t>就是带</a:t>
            </a:r>
            <a:r>
              <a:rPr lang="en-US" altLang="zh-CN" dirty="0">
                <a:solidFill>
                  <a:schemeClr val="accent3">
                    <a:lumMod val="75000"/>
                  </a:schemeClr>
                </a:solidFill>
              </a:rPr>
              <a:t>Alpha</a:t>
            </a:r>
            <a:r>
              <a:rPr lang="zh-CN" altLang="en-US" dirty="0">
                <a:solidFill>
                  <a:schemeClr val="accent3">
                    <a:lumMod val="75000"/>
                  </a:schemeClr>
                </a:solidFill>
              </a:rPr>
              <a:t>通道的</a:t>
            </a:r>
            <a:r>
              <a:rPr lang="en-US" altLang="zh-CN" dirty="0">
                <a:solidFill>
                  <a:schemeClr val="accent3">
                    <a:lumMod val="75000"/>
                  </a:schemeClr>
                </a:solidFill>
              </a:rPr>
              <a:t>RGB32</a:t>
            </a:r>
            <a:r>
              <a:rPr lang="zh-CN" altLang="en-US" dirty="0">
                <a:solidFill>
                  <a:schemeClr val="accent3">
                    <a:lumMod val="75000"/>
                  </a:schemeClr>
                </a:solidFill>
              </a:rPr>
              <a:t>。）</a:t>
            </a:r>
          </a:p>
          <a:p>
            <a:r>
              <a:rPr lang="zh-CN" altLang="en-US" dirty="0">
                <a:solidFill>
                  <a:schemeClr val="accent3">
                    <a:lumMod val="75000"/>
                  </a:schemeClr>
                </a:solidFill>
              </a:rPr>
              <a:t>注意在内存中</a:t>
            </a:r>
            <a:r>
              <a:rPr lang="en-US" altLang="zh-CN" dirty="0">
                <a:solidFill>
                  <a:schemeClr val="accent3">
                    <a:lumMod val="75000"/>
                  </a:schemeClr>
                </a:solidFill>
              </a:rPr>
              <a:t>RGB</a:t>
            </a:r>
            <a:r>
              <a:rPr lang="zh-CN" altLang="en-US" dirty="0">
                <a:solidFill>
                  <a:schemeClr val="accent3">
                    <a:lumMod val="75000"/>
                  </a:schemeClr>
                </a:solidFill>
              </a:rPr>
              <a:t>各分量的排列顺序为：</a:t>
            </a:r>
            <a:r>
              <a:rPr lang="en-US" altLang="zh-CN" dirty="0">
                <a:solidFill>
                  <a:schemeClr val="accent3">
                    <a:lumMod val="75000"/>
                  </a:schemeClr>
                </a:solidFill>
              </a:rPr>
              <a:t>BGRA </a:t>
            </a:r>
            <a:r>
              <a:rPr lang="en-US" altLang="zh-CN" dirty="0" err="1">
                <a:solidFill>
                  <a:schemeClr val="accent3">
                    <a:lumMod val="75000"/>
                  </a:schemeClr>
                </a:solidFill>
              </a:rPr>
              <a:t>BGRA</a:t>
            </a:r>
            <a:r>
              <a:rPr lang="en-US" altLang="zh-CN" dirty="0">
                <a:solidFill>
                  <a:schemeClr val="accent3">
                    <a:lumMod val="75000"/>
                  </a:schemeClr>
                </a:solidFill>
              </a:rPr>
              <a:t> </a:t>
            </a:r>
            <a:r>
              <a:rPr lang="en-US" altLang="zh-CN" dirty="0" err="1" smtClean="0">
                <a:solidFill>
                  <a:schemeClr val="accent3">
                    <a:lumMod val="75000"/>
                  </a:schemeClr>
                </a:solidFill>
              </a:rPr>
              <a:t>BGRA</a:t>
            </a:r>
            <a:r>
              <a:rPr lang="en-US" altLang="zh-CN" dirty="0" smtClean="0">
                <a:solidFill>
                  <a:schemeClr val="accent3">
                    <a:lumMod val="75000"/>
                  </a:schemeClr>
                </a:solidFill>
              </a:rPr>
              <a:t> …</a:t>
            </a:r>
            <a:r>
              <a:rPr lang="zh-CN" altLang="en-US" dirty="0">
                <a:solidFill>
                  <a:schemeClr val="accent3">
                    <a:lumMod val="75000"/>
                  </a:schemeClr>
                </a:solidFill>
              </a:rPr>
              <a:t> </a:t>
            </a:r>
            <a:endParaRPr lang="en-US" altLang="zh-CN" dirty="0" smtClean="0">
              <a:solidFill>
                <a:schemeClr val="accent3">
                  <a:lumMod val="75000"/>
                </a:schemeClr>
              </a:solidFill>
            </a:endParaRPr>
          </a:p>
          <a:p>
            <a:r>
              <a:rPr lang="zh-CN" altLang="en-US" dirty="0" smtClean="0">
                <a:solidFill>
                  <a:schemeClr val="accent3">
                    <a:lumMod val="75000"/>
                  </a:schemeClr>
                </a:solidFill>
              </a:rPr>
              <a:t>通常</a:t>
            </a:r>
            <a:r>
              <a:rPr lang="zh-CN" altLang="en-US" dirty="0">
                <a:solidFill>
                  <a:schemeClr val="accent3">
                    <a:lumMod val="75000"/>
                  </a:schemeClr>
                </a:solidFill>
              </a:rPr>
              <a:t>可以使用</a:t>
            </a:r>
            <a:r>
              <a:rPr lang="en-US" altLang="zh-CN" dirty="0">
                <a:solidFill>
                  <a:schemeClr val="accent3">
                    <a:lumMod val="75000"/>
                  </a:schemeClr>
                </a:solidFill>
              </a:rPr>
              <a:t>RGBQUAD</a:t>
            </a:r>
            <a:r>
              <a:rPr lang="zh-CN" altLang="en-US" dirty="0">
                <a:solidFill>
                  <a:schemeClr val="accent3">
                    <a:lumMod val="75000"/>
                  </a:schemeClr>
                </a:solidFill>
              </a:rPr>
              <a:t>数据结构来操作一个像素，它的定义为：</a:t>
            </a:r>
          </a:p>
          <a:p>
            <a:r>
              <a:rPr lang="en-US" altLang="zh-CN" dirty="0" err="1">
                <a:solidFill>
                  <a:schemeClr val="accent3">
                    <a:lumMod val="75000"/>
                  </a:schemeClr>
                </a:solidFill>
              </a:rPr>
              <a:t>typedef</a:t>
            </a:r>
            <a:r>
              <a:rPr lang="en-US" altLang="zh-CN" dirty="0">
                <a:solidFill>
                  <a:schemeClr val="accent3">
                    <a:lumMod val="75000"/>
                  </a:schemeClr>
                </a:solidFill>
              </a:rPr>
              <a:t> </a:t>
            </a:r>
            <a:r>
              <a:rPr lang="en-US" altLang="zh-CN" dirty="0" err="1">
                <a:solidFill>
                  <a:schemeClr val="accent3">
                    <a:lumMod val="75000"/>
                  </a:schemeClr>
                </a:solidFill>
              </a:rPr>
              <a:t>struct</a:t>
            </a:r>
            <a:r>
              <a:rPr lang="en-US" altLang="zh-CN" dirty="0">
                <a:solidFill>
                  <a:schemeClr val="accent3">
                    <a:lumMod val="75000"/>
                  </a:schemeClr>
                </a:solidFill>
              </a:rPr>
              <a:t> </a:t>
            </a:r>
            <a:r>
              <a:rPr lang="en-US" altLang="zh-CN" dirty="0" err="1">
                <a:solidFill>
                  <a:schemeClr val="accent3">
                    <a:lumMod val="75000"/>
                  </a:schemeClr>
                </a:solidFill>
              </a:rPr>
              <a:t>tagRGBQUAD</a:t>
            </a:r>
            <a:r>
              <a:rPr lang="en-US" altLang="zh-CN" dirty="0">
                <a:solidFill>
                  <a:schemeClr val="accent3">
                    <a:lumMod val="75000"/>
                  </a:schemeClr>
                </a:solidFill>
              </a:rPr>
              <a:t> {</a:t>
            </a:r>
            <a:br>
              <a:rPr lang="en-US" altLang="zh-CN" dirty="0">
                <a:solidFill>
                  <a:schemeClr val="accent3">
                    <a:lumMod val="75000"/>
                  </a:schemeClr>
                </a:solidFill>
              </a:rPr>
            </a:br>
            <a:r>
              <a:rPr lang="en-US" altLang="zh-CN" dirty="0">
                <a:solidFill>
                  <a:schemeClr val="accent3">
                    <a:lumMod val="75000"/>
                  </a:schemeClr>
                </a:solidFill>
              </a:rPr>
              <a:t>  BYTE    </a:t>
            </a:r>
            <a:r>
              <a:rPr lang="en-US" altLang="zh-CN" dirty="0" err="1">
                <a:solidFill>
                  <a:schemeClr val="accent3">
                    <a:lumMod val="75000"/>
                  </a:schemeClr>
                </a:solidFill>
              </a:rPr>
              <a:t>rgbBlue</a:t>
            </a:r>
            <a:r>
              <a:rPr lang="en-US" altLang="zh-CN" dirty="0">
                <a:solidFill>
                  <a:schemeClr val="accent3">
                    <a:lumMod val="75000"/>
                  </a:schemeClr>
                </a:solidFill>
              </a:rPr>
              <a:t>;      // </a:t>
            </a:r>
            <a:r>
              <a:rPr lang="zh-CN" altLang="en-US" dirty="0">
                <a:solidFill>
                  <a:schemeClr val="accent3">
                    <a:lumMod val="75000"/>
                  </a:schemeClr>
                </a:solidFill>
              </a:rPr>
              <a:t>蓝色分量</a:t>
            </a:r>
            <a:br>
              <a:rPr lang="zh-CN" altLang="en-US" dirty="0">
                <a:solidFill>
                  <a:schemeClr val="accent3">
                    <a:lumMod val="75000"/>
                  </a:schemeClr>
                </a:solidFill>
              </a:rPr>
            </a:br>
            <a:r>
              <a:rPr lang="zh-CN" altLang="en-US" dirty="0">
                <a:solidFill>
                  <a:schemeClr val="accent3">
                    <a:lumMod val="75000"/>
                  </a:schemeClr>
                </a:solidFill>
              </a:rPr>
              <a:t>  </a:t>
            </a:r>
            <a:r>
              <a:rPr lang="en-US" altLang="zh-CN" dirty="0">
                <a:solidFill>
                  <a:schemeClr val="accent3">
                    <a:lumMod val="75000"/>
                  </a:schemeClr>
                </a:solidFill>
              </a:rPr>
              <a:t>BYTE    </a:t>
            </a:r>
            <a:r>
              <a:rPr lang="en-US" altLang="zh-CN" dirty="0" err="1">
                <a:solidFill>
                  <a:schemeClr val="accent3">
                    <a:lumMod val="75000"/>
                  </a:schemeClr>
                </a:solidFill>
              </a:rPr>
              <a:t>rgbGreen</a:t>
            </a:r>
            <a:r>
              <a:rPr lang="en-US" altLang="zh-CN" dirty="0">
                <a:solidFill>
                  <a:schemeClr val="accent3">
                    <a:lumMod val="75000"/>
                  </a:schemeClr>
                </a:solidFill>
              </a:rPr>
              <a:t>;     // </a:t>
            </a:r>
            <a:r>
              <a:rPr lang="zh-CN" altLang="en-US" dirty="0">
                <a:solidFill>
                  <a:schemeClr val="accent3">
                    <a:lumMod val="75000"/>
                  </a:schemeClr>
                </a:solidFill>
              </a:rPr>
              <a:t>绿色分量</a:t>
            </a:r>
            <a:br>
              <a:rPr lang="zh-CN" altLang="en-US" dirty="0">
                <a:solidFill>
                  <a:schemeClr val="accent3">
                    <a:lumMod val="75000"/>
                  </a:schemeClr>
                </a:solidFill>
              </a:rPr>
            </a:br>
            <a:r>
              <a:rPr lang="zh-CN" altLang="en-US" dirty="0">
                <a:solidFill>
                  <a:schemeClr val="accent3">
                    <a:lumMod val="75000"/>
                  </a:schemeClr>
                </a:solidFill>
              </a:rPr>
              <a:t>  </a:t>
            </a:r>
            <a:r>
              <a:rPr lang="en-US" altLang="zh-CN" dirty="0">
                <a:solidFill>
                  <a:schemeClr val="accent3">
                    <a:lumMod val="75000"/>
                  </a:schemeClr>
                </a:solidFill>
              </a:rPr>
              <a:t>BYTE    </a:t>
            </a:r>
            <a:r>
              <a:rPr lang="en-US" altLang="zh-CN" dirty="0" err="1">
                <a:solidFill>
                  <a:schemeClr val="accent3">
                    <a:lumMod val="75000"/>
                  </a:schemeClr>
                </a:solidFill>
              </a:rPr>
              <a:t>rgbRed</a:t>
            </a:r>
            <a:r>
              <a:rPr lang="en-US" altLang="zh-CN" dirty="0">
                <a:solidFill>
                  <a:schemeClr val="accent3">
                    <a:lumMod val="75000"/>
                  </a:schemeClr>
                </a:solidFill>
              </a:rPr>
              <a:t>;       // </a:t>
            </a:r>
            <a:r>
              <a:rPr lang="zh-CN" altLang="en-US" dirty="0">
                <a:solidFill>
                  <a:schemeClr val="accent3">
                    <a:lumMod val="75000"/>
                  </a:schemeClr>
                </a:solidFill>
              </a:rPr>
              <a:t>红色分量</a:t>
            </a:r>
            <a:br>
              <a:rPr lang="zh-CN" altLang="en-US" dirty="0">
                <a:solidFill>
                  <a:schemeClr val="accent3">
                    <a:lumMod val="75000"/>
                  </a:schemeClr>
                </a:solidFill>
              </a:rPr>
            </a:br>
            <a:r>
              <a:rPr lang="zh-CN" altLang="en-US" dirty="0">
                <a:solidFill>
                  <a:schemeClr val="accent3">
                    <a:lumMod val="75000"/>
                  </a:schemeClr>
                </a:solidFill>
              </a:rPr>
              <a:t>  </a:t>
            </a:r>
            <a:r>
              <a:rPr lang="en-US" altLang="zh-CN" dirty="0">
                <a:solidFill>
                  <a:schemeClr val="accent3">
                    <a:lumMod val="75000"/>
                  </a:schemeClr>
                </a:solidFill>
              </a:rPr>
              <a:t>BYTE    </a:t>
            </a:r>
            <a:r>
              <a:rPr lang="en-US" altLang="zh-CN" dirty="0" err="1">
                <a:solidFill>
                  <a:schemeClr val="accent3">
                    <a:lumMod val="75000"/>
                  </a:schemeClr>
                </a:solidFill>
              </a:rPr>
              <a:t>rgbReserved</a:t>
            </a:r>
            <a:r>
              <a:rPr lang="en-US" altLang="zh-CN" dirty="0">
                <a:solidFill>
                  <a:schemeClr val="accent3">
                    <a:lumMod val="75000"/>
                  </a:schemeClr>
                </a:solidFill>
              </a:rPr>
              <a:t>;  // </a:t>
            </a:r>
            <a:r>
              <a:rPr lang="zh-CN" altLang="en-US" dirty="0">
                <a:solidFill>
                  <a:schemeClr val="accent3">
                    <a:lumMod val="75000"/>
                  </a:schemeClr>
                </a:solidFill>
              </a:rPr>
              <a:t>保留字节（用作</a:t>
            </a:r>
            <a:r>
              <a:rPr lang="en-US" altLang="zh-CN" dirty="0">
                <a:solidFill>
                  <a:schemeClr val="accent3">
                    <a:lumMod val="75000"/>
                  </a:schemeClr>
                </a:solidFill>
              </a:rPr>
              <a:t>Alpha</a:t>
            </a:r>
            <a:r>
              <a:rPr lang="zh-CN" altLang="en-US" dirty="0">
                <a:solidFill>
                  <a:schemeClr val="accent3">
                    <a:lumMod val="75000"/>
                  </a:schemeClr>
                </a:solidFill>
              </a:rPr>
              <a:t>通道或忽略）</a:t>
            </a:r>
            <a:br>
              <a:rPr lang="zh-CN" altLang="en-US" dirty="0">
                <a:solidFill>
                  <a:schemeClr val="accent3">
                    <a:lumMod val="75000"/>
                  </a:schemeClr>
                </a:solidFill>
              </a:rPr>
            </a:br>
            <a:r>
              <a:rPr lang="en-US" altLang="zh-CN" dirty="0">
                <a:solidFill>
                  <a:schemeClr val="accent3">
                    <a:lumMod val="75000"/>
                  </a:schemeClr>
                </a:solidFill>
              </a:rPr>
              <a:t>} RGBQUAD;</a:t>
            </a:r>
          </a:p>
          <a:p>
            <a:endParaRPr lang="en-US" altLang="zh-CN" dirty="0">
              <a:solidFill>
                <a:schemeClr val="accent3">
                  <a:lumMod val="75000"/>
                </a:schemeClr>
              </a:solidFill>
            </a:endParaRPr>
          </a:p>
          <a:p>
            <a:endParaRPr lang="zh-CN" altLang="en-US" dirty="0"/>
          </a:p>
        </p:txBody>
      </p:sp>
    </p:spTree>
    <p:extLst>
      <p:ext uri="{BB962C8B-B14F-4D97-AF65-F5344CB8AC3E}">
        <p14:creationId xmlns:p14="http://schemas.microsoft.com/office/powerpoint/2010/main" val="2395603250"/>
      </p:ext>
    </p:extLst>
  </p:cSld>
  <p:clrMapOvr>
    <a:masterClrMapping/>
  </p:clrMapOvr>
  <p:transition spd="slow">
    <p:pull/>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75656" y="332656"/>
            <a:ext cx="6736712" cy="854968"/>
          </a:xfrm>
        </p:spPr>
        <p:txBody>
          <a:bodyPr/>
          <a:lstStyle/>
          <a:p>
            <a:r>
              <a:rPr lang="en-US" altLang="zh-CN" dirty="0" smtClean="0"/>
              <a:t>Android </a:t>
            </a:r>
            <a:r>
              <a:rPr lang="en-US" altLang="zh-CN" dirty="0" err="1" smtClean="0"/>
              <a:t>MediaPlayer</a:t>
            </a:r>
            <a:endParaRPr lang="zh-CN" altLang="en-US" dirty="0"/>
          </a:p>
        </p:txBody>
      </p:sp>
      <p:sp>
        <p:nvSpPr>
          <p:cNvPr id="3" name="日期占位符 2"/>
          <p:cNvSpPr>
            <a:spLocks noGrp="1"/>
          </p:cNvSpPr>
          <p:nvPr>
            <p:ph type="dt" sz="half" idx="10"/>
          </p:nvPr>
        </p:nvSpPr>
        <p:spPr/>
        <p:txBody>
          <a:bodyPr/>
          <a:lstStyle/>
          <a:p>
            <a:fld id="{E3127EC2-47FB-48A1-8644-C8A81DDAA119}" type="datetime4">
              <a:rPr lang="en-US" smtClean="0"/>
              <a:pPr/>
              <a:t>April 22, 2015</a:t>
            </a:fld>
            <a:endParaRPr lang="en-US"/>
          </a:p>
        </p:txBody>
      </p:sp>
      <p:sp>
        <p:nvSpPr>
          <p:cNvPr id="4" name="页脚占位符 3"/>
          <p:cNvSpPr>
            <a:spLocks noGrp="1"/>
          </p:cNvSpPr>
          <p:nvPr>
            <p:ph type="ftr" sz="quarter" idx="11"/>
          </p:nvPr>
        </p:nvSpPr>
        <p:spPr/>
        <p:txBody>
          <a:bodyPr/>
          <a:lstStyle/>
          <a:p>
            <a:endParaRPr lang="en-US" dirty="0"/>
          </a:p>
        </p:txBody>
      </p:sp>
      <p:sp>
        <p:nvSpPr>
          <p:cNvPr id="5" name="灯片编号占位符 4"/>
          <p:cNvSpPr>
            <a:spLocks noGrp="1"/>
          </p:cNvSpPr>
          <p:nvPr>
            <p:ph type="sldNum" sz="quarter" idx="12"/>
          </p:nvPr>
        </p:nvSpPr>
        <p:spPr/>
        <p:txBody>
          <a:bodyPr/>
          <a:lstStyle/>
          <a:p>
            <a:fld id="{8B37D5FE-740C-46F5-801A-FA5477D9711F}" type="slidenum">
              <a:rPr lang="en-US" smtClean="0"/>
              <a:pPr/>
              <a:t>70</a:t>
            </a:fld>
            <a:endParaRPr lang="en-US"/>
          </a:p>
        </p:txBody>
      </p:sp>
      <p:pic>
        <p:nvPicPr>
          <p:cNvPr id="8" name="图片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3608" y="1340768"/>
            <a:ext cx="3956906" cy="4837541"/>
          </a:xfrm>
          <a:prstGeom prst="rect">
            <a:avLst/>
          </a:prstGeom>
        </p:spPr>
      </p:pic>
    </p:spTree>
    <p:extLst>
      <p:ext uri="{BB962C8B-B14F-4D97-AF65-F5344CB8AC3E}">
        <p14:creationId xmlns:p14="http://schemas.microsoft.com/office/powerpoint/2010/main" val="3413226149"/>
      </p:ext>
    </p:extLst>
  </p:cSld>
  <p:clrMapOvr>
    <a:masterClrMapping/>
  </p:clrMapOvr>
  <p:transition spd="slow">
    <p:pull/>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Java and JNI </a:t>
            </a:r>
            <a:r>
              <a:rPr lang="en-US" altLang="zh-CN" dirty="0"/>
              <a:t>architecture</a:t>
            </a:r>
            <a:endParaRPr lang="zh-CN" altLang="en-US" dirty="0"/>
          </a:p>
        </p:txBody>
      </p:sp>
      <p:sp>
        <p:nvSpPr>
          <p:cNvPr id="3" name="日期占位符 2"/>
          <p:cNvSpPr>
            <a:spLocks noGrp="1"/>
          </p:cNvSpPr>
          <p:nvPr>
            <p:ph type="dt" sz="half" idx="10"/>
          </p:nvPr>
        </p:nvSpPr>
        <p:spPr/>
        <p:txBody>
          <a:bodyPr/>
          <a:lstStyle/>
          <a:p>
            <a:fld id="{E3127EC2-47FB-48A1-8644-C8A81DDAA119}" type="datetime4">
              <a:rPr lang="en-US" smtClean="0"/>
              <a:pPr/>
              <a:t>April 22, 2015</a:t>
            </a:fld>
            <a:endParaRPr lang="en-US"/>
          </a:p>
        </p:txBody>
      </p:sp>
      <p:sp>
        <p:nvSpPr>
          <p:cNvPr id="4" name="页脚占位符 3"/>
          <p:cNvSpPr>
            <a:spLocks noGrp="1"/>
          </p:cNvSpPr>
          <p:nvPr>
            <p:ph type="ftr" sz="quarter" idx="11"/>
          </p:nvPr>
        </p:nvSpPr>
        <p:spPr/>
        <p:txBody>
          <a:bodyPr/>
          <a:lstStyle/>
          <a:p>
            <a:endParaRPr lang="en-US" dirty="0"/>
          </a:p>
        </p:txBody>
      </p:sp>
      <p:sp>
        <p:nvSpPr>
          <p:cNvPr id="5" name="灯片编号占位符 4"/>
          <p:cNvSpPr>
            <a:spLocks noGrp="1"/>
          </p:cNvSpPr>
          <p:nvPr>
            <p:ph type="sldNum" sz="quarter" idx="12"/>
          </p:nvPr>
        </p:nvSpPr>
        <p:spPr/>
        <p:txBody>
          <a:bodyPr/>
          <a:lstStyle/>
          <a:p>
            <a:fld id="{8B37D5FE-740C-46F5-801A-FA5477D9711F}" type="slidenum">
              <a:rPr lang="en-US" smtClean="0"/>
              <a:pPr/>
              <a:t>71</a:t>
            </a:fld>
            <a:endParaRPr lang="en-US"/>
          </a:p>
        </p:txBody>
      </p:sp>
      <p:sp>
        <p:nvSpPr>
          <p:cNvPr id="6" name="矩形 5"/>
          <p:cNvSpPr/>
          <p:nvPr/>
        </p:nvSpPr>
        <p:spPr>
          <a:xfrm>
            <a:off x="5956639" y="4293096"/>
            <a:ext cx="1855721" cy="396044"/>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smtClean="0"/>
              <a:t>FFMediaPlayer.cpp</a:t>
            </a:r>
            <a:endParaRPr lang="zh-CN" altLang="en-US" sz="1200" dirty="0"/>
          </a:p>
        </p:txBody>
      </p:sp>
      <p:sp>
        <p:nvSpPr>
          <p:cNvPr id="7" name="矩形 6"/>
          <p:cNvSpPr/>
          <p:nvPr/>
        </p:nvSpPr>
        <p:spPr>
          <a:xfrm>
            <a:off x="2843808" y="2645913"/>
            <a:ext cx="2016224" cy="567063"/>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t>SystemMediaPlayer.java</a:t>
            </a:r>
            <a:endParaRPr lang="en-US" altLang="zh-CN" sz="1200" dirty="0" smtClean="0"/>
          </a:p>
        </p:txBody>
      </p:sp>
      <p:sp>
        <p:nvSpPr>
          <p:cNvPr id="11" name="矩形 10"/>
          <p:cNvSpPr/>
          <p:nvPr/>
        </p:nvSpPr>
        <p:spPr>
          <a:xfrm>
            <a:off x="768057" y="3501008"/>
            <a:ext cx="1531562" cy="504056"/>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t>MediaPlayer.java</a:t>
            </a:r>
            <a:endParaRPr lang="zh-CN" altLang="en-US" sz="1200" dirty="0"/>
          </a:p>
        </p:txBody>
      </p:sp>
      <p:sp>
        <p:nvSpPr>
          <p:cNvPr id="18" name="矩形 17"/>
          <p:cNvSpPr/>
          <p:nvPr/>
        </p:nvSpPr>
        <p:spPr>
          <a:xfrm>
            <a:off x="2843808" y="4230089"/>
            <a:ext cx="2016223" cy="567063"/>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smtClean="0"/>
              <a:t>FFMediaPlayer.java</a:t>
            </a:r>
          </a:p>
        </p:txBody>
      </p:sp>
      <p:sp>
        <p:nvSpPr>
          <p:cNvPr id="23" name="矩形 22"/>
          <p:cNvSpPr/>
          <p:nvPr/>
        </p:nvSpPr>
        <p:spPr>
          <a:xfrm>
            <a:off x="5956639" y="3501008"/>
            <a:ext cx="1855721"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smtClean="0"/>
              <a:t>FFMediaExtractor.cpp</a:t>
            </a:r>
          </a:p>
        </p:txBody>
      </p:sp>
      <p:sp>
        <p:nvSpPr>
          <p:cNvPr id="25" name="矩形 24"/>
          <p:cNvSpPr/>
          <p:nvPr/>
        </p:nvSpPr>
        <p:spPr>
          <a:xfrm>
            <a:off x="2843808" y="3438001"/>
            <a:ext cx="2016223" cy="567063"/>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smtClean="0"/>
              <a:t>XOMediaPlayer.java</a:t>
            </a:r>
          </a:p>
        </p:txBody>
      </p:sp>
      <p:cxnSp>
        <p:nvCxnSpPr>
          <p:cNvPr id="26" name="直接箭头连接符 25"/>
          <p:cNvCxnSpPr>
            <a:stCxn id="11" idx="3"/>
            <a:endCxn id="7" idx="1"/>
          </p:cNvCxnSpPr>
          <p:nvPr/>
        </p:nvCxnSpPr>
        <p:spPr>
          <a:xfrm flipV="1">
            <a:off x="2299619" y="2929445"/>
            <a:ext cx="544189" cy="823591"/>
          </a:xfrm>
          <a:prstGeom prst="straightConnector1">
            <a:avLst/>
          </a:prstGeom>
          <a:ln w="38100">
            <a:solidFill>
              <a:schemeClr val="tx1">
                <a:lumMod val="95000"/>
                <a:lumOff val="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9" name="直接箭头连接符 28"/>
          <p:cNvCxnSpPr>
            <a:stCxn id="11" idx="3"/>
            <a:endCxn id="25" idx="1"/>
          </p:cNvCxnSpPr>
          <p:nvPr/>
        </p:nvCxnSpPr>
        <p:spPr>
          <a:xfrm flipV="1">
            <a:off x="2299619" y="3721533"/>
            <a:ext cx="544189" cy="31503"/>
          </a:xfrm>
          <a:prstGeom prst="straightConnector1">
            <a:avLst/>
          </a:prstGeom>
          <a:ln w="38100">
            <a:solidFill>
              <a:schemeClr val="tx1">
                <a:lumMod val="95000"/>
                <a:lumOff val="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31" name="直接箭头连接符 30"/>
          <p:cNvCxnSpPr>
            <a:stCxn id="11" idx="3"/>
            <a:endCxn id="18" idx="1"/>
          </p:cNvCxnSpPr>
          <p:nvPr/>
        </p:nvCxnSpPr>
        <p:spPr>
          <a:xfrm>
            <a:off x="2299619" y="3753036"/>
            <a:ext cx="544189" cy="760585"/>
          </a:xfrm>
          <a:prstGeom prst="straightConnector1">
            <a:avLst/>
          </a:prstGeom>
          <a:ln w="38100">
            <a:solidFill>
              <a:schemeClr val="tx1">
                <a:lumMod val="95000"/>
                <a:lumOff val="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44" name="直接箭头连接符 43"/>
          <p:cNvCxnSpPr>
            <a:stCxn id="25" idx="3"/>
          </p:cNvCxnSpPr>
          <p:nvPr/>
        </p:nvCxnSpPr>
        <p:spPr>
          <a:xfrm flipV="1">
            <a:off x="4860031" y="3721532"/>
            <a:ext cx="867431" cy="1"/>
          </a:xfrm>
          <a:prstGeom prst="straightConnector1">
            <a:avLst/>
          </a:prstGeom>
          <a:ln w="38100">
            <a:solidFill>
              <a:schemeClr val="tx1">
                <a:lumMod val="95000"/>
                <a:lumOff val="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46" name="直接箭头连接符 45"/>
          <p:cNvCxnSpPr>
            <a:stCxn id="18" idx="3"/>
          </p:cNvCxnSpPr>
          <p:nvPr/>
        </p:nvCxnSpPr>
        <p:spPr>
          <a:xfrm>
            <a:off x="4860031" y="4513621"/>
            <a:ext cx="867431" cy="0"/>
          </a:xfrm>
          <a:prstGeom prst="straightConnector1">
            <a:avLst/>
          </a:prstGeom>
          <a:ln w="38100">
            <a:solidFill>
              <a:schemeClr val="tx1">
                <a:lumMod val="95000"/>
                <a:lumOff val="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a:off x="5220071" y="2420888"/>
            <a:ext cx="0" cy="3096344"/>
          </a:xfrm>
          <a:prstGeom prst="line">
            <a:avLst/>
          </a:prstGeom>
        </p:spPr>
        <p:style>
          <a:lnRef idx="1">
            <a:schemeClr val="accent1"/>
          </a:lnRef>
          <a:fillRef idx="0">
            <a:schemeClr val="accent1"/>
          </a:fillRef>
          <a:effectRef idx="0">
            <a:schemeClr val="accent1"/>
          </a:effectRef>
          <a:fontRef idx="minor">
            <a:schemeClr val="tx1"/>
          </a:fontRef>
        </p:style>
      </p:cxnSp>
      <p:sp>
        <p:nvSpPr>
          <p:cNvPr id="51" name="TextBox 50"/>
          <p:cNvSpPr txBox="1"/>
          <p:nvPr/>
        </p:nvSpPr>
        <p:spPr>
          <a:xfrm>
            <a:off x="2299619" y="2143889"/>
            <a:ext cx="1480293" cy="369332"/>
          </a:xfrm>
          <a:prstGeom prst="rect">
            <a:avLst/>
          </a:prstGeom>
          <a:noFill/>
          <a:ln>
            <a:noFill/>
          </a:ln>
        </p:spPr>
        <p:txBody>
          <a:bodyPr wrap="square" rtlCol="0">
            <a:spAutoFit/>
          </a:bodyPr>
          <a:lstStyle/>
          <a:p>
            <a:r>
              <a:rPr lang="en-US" altLang="zh-CN" dirty="0" smtClean="0">
                <a:solidFill>
                  <a:srgbClr val="FF0000"/>
                </a:solidFill>
              </a:rPr>
              <a:t>Java side</a:t>
            </a:r>
            <a:endParaRPr lang="zh-CN" altLang="en-US" dirty="0">
              <a:solidFill>
                <a:srgbClr val="FF0000"/>
              </a:solidFill>
            </a:endParaRPr>
          </a:p>
        </p:txBody>
      </p:sp>
      <p:sp>
        <p:nvSpPr>
          <p:cNvPr id="52" name="TextBox 51"/>
          <p:cNvSpPr txBox="1"/>
          <p:nvPr/>
        </p:nvSpPr>
        <p:spPr>
          <a:xfrm>
            <a:off x="5727462" y="2143889"/>
            <a:ext cx="1480293" cy="369332"/>
          </a:xfrm>
          <a:prstGeom prst="rect">
            <a:avLst/>
          </a:prstGeom>
          <a:noFill/>
          <a:ln>
            <a:noFill/>
          </a:ln>
        </p:spPr>
        <p:txBody>
          <a:bodyPr wrap="square" rtlCol="0">
            <a:spAutoFit/>
          </a:bodyPr>
          <a:lstStyle/>
          <a:p>
            <a:r>
              <a:rPr lang="en-US" altLang="zh-CN" dirty="0" smtClean="0">
                <a:solidFill>
                  <a:srgbClr val="FF0000"/>
                </a:solidFill>
              </a:rPr>
              <a:t>C side</a:t>
            </a:r>
            <a:endParaRPr lang="zh-CN" altLang="en-US" dirty="0">
              <a:solidFill>
                <a:srgbClr val="FF0000"/>
              </a:solidFill>
            </a:endParaRPr>
          </a:p>
        </p:txBody>
      </p:sp>
    </p:spTree>
    <p:extLst>
      <p:ext uri="{BB962C8B-B14F-4D97-AF65-F5344CB8AC3E}">
        <p14:creationId xmlns:p14="http://schemas.microsoft.com/office/powerpoint/2010/main" val="2668089143"/>
      </p:ext>
    </p:extLst>
  </p:cSld>
  <p:clrMapOvr>
    <a:masterClrMapping/>
  </p:clrMapOvr>
  <p:transition spd="slow">
    <p:pull/>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不同播放器的实现方式</a:t>
            </a:r>
            <a:endParaRPr lang="zh-CN" altLang="en-US" dirty="0"/>
          </a:p>
        </p:txBody>
      </p:sp>
      <p:sp>
        <p:nvSpPr>
          <p:cNvPr id="3" name="日期占位符 2"/>
          <p:cNvSpPr>
            <a:spLocks noGrp="1"/>
          </p:cNvSpPr>
          <p:nvPr>
            <p:ph type="dt" sz="half" idx="10"/>
          </p:nvPr>
        </p:nvSpPr>
        <p:spPr/>
        <p:txBody>
          <a:bodyPr/>
          <a:lstStyle/>
          <a:p>
            <a:fld id="{E3127EC2-47FB-48A1-8644-C8A81DDAA119}" type="datetime4">
              <a:rPr lang="en-US" smtClean="0"/>
              <a:pPr/>
              <a:t>April 22, 2015</a:t>
            </a:fld>
            <a:endParaRPr lang="en-US"/>
          </a:p>
        </p:txBody>
      </p:sp>
      <p:sp>
        <p:nvSpPr>
          <p:cNvPr id="4" name="页脚占位符 3"/>
          <p:cNvSpPr>
            <a:spLocks noGrp="1"/>
          </p:cNvSpPr>
          <p:nvPr>
            <p:ph type="ftr" sz="quarter" idx="11"/>
          </p:nvPr>
        </p:nvSpPr>
        <p:spPr/>
        <p:txBody>
          <a:bodyPr/>
          <a:lstStyle/>
          <a:p>
            <a:endParaRPr lang="en-US" dirty="0"/>
          </a:p>
        </p:txBody>
      </p:sp>
      <p:sp>
        <p:nvSpPr>
          <p:cNvPr id="5" name="灯片编号占位符 4"/>
          <p:cNvSpPr>
            <a:spLocks noGrp="1"/>
          </p:cNvSpPr>
          <p:nvPr>
            <p:ph type="sldNum" sz="quarter" idx="12"/>
          </p:nvPr>
        </p:nvSpPr>
        <p:spPr/>
        <p:txBody>
          <a:bodyPr/>
          <a:lstStyle/>
          <a:p>
            <a:fld id="{8B37D5FE-740C-46F5-801A-FA5477D9711F}" type="slidenum">
              <a:rPr lang="en-US" smtClean="0"/>
              <a:pPr/>
              <a:t>72</a:t>
            </a:fld>
            <a:endParaRPr lang="en-US"/>
          </a:p>
        </p:txBody>
      </p:sp>
      <p:sp>
        <p:nvSpPr>
          <p:cNvPr id="19" name="标题 1"/>
          <p:cNvSpPr txBox="1">
            <a:spLocks/>
          </p:cNvSpPr>
          <p:nvPr/>
        </p:nvSpPr>
        <p:spPr>
          <a:xfrm>
            <a:off x="1331640" y="2420888"/>
            <a:ext cx="7024744" cy="2007096"/>
          </a:xfrm>
          <a:prstGeom prst="rect">
            <a:avLst/>
          </a:prstGeom>
        </p:spPr>
        <p:txBody>
          <a:bodyPr vert="horz" lIns="91440" tIns="45720" rIns="91440" bIns="45720" rtlCol="0" anchor="b">
            <a:norm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342900" indent="-342900">
              <a:lnSpc>
                <a:spcPct val="200000"/>
              </a:lnSpc>
              <a:buFont typeface="+mj-lt"/>
              <a:buAutoNum type="alphaLcPeriod"/>
            </a:pPr>
            <a:r>
              <a:rPr lang="en-US" altLang="zh-CN" sz="1800" dirty="0" err="1" smtClean="0">
                <a:solidFill>
                  <a:srgbClr val="FF0000"/>
                </a:solidFill>
              </a:rPr>
              <a:t>FFMediaPlayer</a:t>
            </a:r>
            <a:r>
              <a:rPr lang="en-US" altLang="zh-CN" sz="1800" dirty="0" smtClean="0">
                <a:solidFill>
                  <a:srgbClr val="FF0000"/>
                </a:solidFill>
              </a:rPr>
              <a:t> </a:t>
            </a:r>
            <a:r>
              <a:rPr lang="zh-CN" altLang="en-US" sz="1800" dirty="0">
                <a:solidFill>
                  <a:srgbClr val="FF0000"/>
                </a:solidFill>
              </a:rPr>
              <a:t>解</a:t>
            </a:r>
            <a:r>
              <a:rPr lang="zh-CN" altLang="en-US" sz="1800" dirty="0" smtClean="0">
                <a:solidFill>
                  <a:srgbClr val="FF0000"/>
                </a:solidFill>
              </a:rPr>
              <a:t>分装：</a:t>
            </a:r>
            <a:r>
              <a:rPr lang="en-US" altLang="zh-CN" sz="1800" dirty="0" smtClean="0">
                <a:solidFill>
                  <a:srgbClr val="FF0000"/>
                </a:solidFill>
              </a:rPr>
              <a:t>SW, </a:t>
            </a:r>
            <a:r>
              <a:rPr lang="zh-CN" altLang="en-US" sz="1800" dirty="0" smtClean="0">
                <a:solidFill>
                  <a:srgbClr val="FF0000"/>
                </a:solidFill>
              </a:rPr>
              <a:t>解码：</a:t>
            </a:r>
            <a:r>
              <a:rPr lang="en-US" altLang="zh-CN" sz="1800" dirty="0" smtClean="0">
                <a:solidFill>
                  <a:srgbClr val="FF0000"/>
                </a:solidFill>
              </a:rPr>
              <a:t>SW</a:t>
            </a:r>
          </a:p>
          <a:p>
            <a:pPr marL="342900" indent="-342900">
              <a:lnSpc>
                <a:spcPct val="200000"/>
              </a:lnSpc>
              <a:buFont typeface="+mj-lt"/>
              <a:buAutoNum type="alphaLcPeriod"/>
            </a:pPr>
            <a:r>
              <a:rPr lang="en-US" altLang="zh-CN" sz="1800" dirty="0" err="1" smtClean="0">
                <a:solidFill>
                  <a:srgbClr val="FF0000"/>
                </a:solidFill>
              </a:rPr>
              <a:t>XOMediaPlayer</a:t>
            </a:r>
            <a:r>
              <a:rPr lang="en-US" altLang="zh-CN" sz="1800" dirty="0" smtClean="0">
                <a:solidFill>
                  <a:srgbClr val="FF0000"/>
                </a:solidFill>
              </a:rPr>
              <a:t> </a:t>
            </a:r>
            <a:r>
              <a:rPr lang="zh-CN" altLang="en-US" sz="1800" dirty="0">
                <a:solidFill>
                  <a:srgbClr val="FF0000"/>
                </a:solidFill>
              </a:rPr>
              <a:t>解分装：</a:t>
            </a:r>
            <a:r>
              <a:rPr lang="en-US" altLang="zh-CN" sz="1800" dirty="0">
                <a:solidFill>
                  <a:srgbClr val="FF0000"/>
                </a:solidFill>
              </a:rPr>
              <a:t>SW, </a:t>
            </a:r>
            <a:r>
              <a:rPr lang="zh-CN" altLang="en-US" sz="1800" dirty="0">
                <a:solidFill>
                  <a:srgbClr val="FF0000"/>
                </a:solidFill>
              </a:rPr>
              <a:t>解码</a:t>
            </a:r>
            <a:r>
              <a:rPr lang="zh-CN" altLang="en-US" sz="1800" dirty="0" smtClean="0">
                <a:solidFill>
                  <a:srgbClr val="FF0000"/>
                </a:solidFill>
              </a:rPr>
              <a:t>：</a:t>
            </a:r>
            <a:r>
              <a:rPr lang="en-US" altLang="zh-CN" sz="1800" dirty="0" smtClean="0">
                <a:solidFill>
                  <a:srgbClr val="FF0000"/>
                </a:solidFill>
              </a:rPr>
              <a:t>HW(java side)</a:t>
            </a:r>
            <a:endParaRPr lang="en-US" altLang="zh-CN" dirty="0">
              <a:solidFill>
                <a:srgbClr val="FF0000"/>
              </a:solidFill>
            </a:endParaRPr>
          </a:p>
          <a:p>
            <a:pPr marL="342900" indent="-342900">
              <a:lnSpc>
                <a:spcPct val="200000"/>
              </a:lnSpc>
              <a:buFont typeface="+mj-lt"/>
              <a:buAutoNum type="alphaLcPeriod"/>
            </a:pPr>
            <a:r>
              <a:rPr lang="en-US" altLang="zh-CN" sz="1800" dirty="0" err="1" smtClean="0">
                <a:solidFill>
                  <a:srgbClr val="FF0000"/>
                </a:solidFill>
              </a:rPr>
              <a:t>PYMediaPlayer</a:t>
            </a:r>
            <a:r>
              <a:rPr lang="en-US" altLang="zh-CN" sz="1800" dirty="0" smtClean="0">
                <a:solidFill>
                  <a:srgbClr val="FF0000"/>
                </a:solidFill>
              </a:rPr>
              <a:t> </a:t>
            </a:r>
            <a:r>
              <a:rPr lang="zh-CN" altLang="en-US" sz="1800" dirty="0">
                <a:solidFill>
                  <a:srgbClr val="FF0000"/>
                </a:solidFill>
              </a:rPr>
              <a:t>解分装：</a:t>
            </a:r>
            <a:r>
              <a:rPr lang="en-US" altLang="zh-CN" sz="1800" dirty="0">
                <a:solidFill>
                  <a:srgbClr val="FF0000"/>
                </a:solidFill>
              </a:rPr>
              <a:t>SW, </a:t>
            </a:r>
            <a:r>
              <a:rPr lang="zh-CN" altLang="en-US" sz="1800" dirty="0">
                <a:solidFill>
                  <a:srgbClr val="FF0000"/>
                </a:solidFill>
              </a:rPr>
              <a:t>解码</a:t>
            </a:r>
            <a:r>
              <a:rPr lang="zh-CN" altLang="en-US" sz="1800" dirty="0" smtClean="0">
                <a:solidFill>
                  <a:srgbClr val="FF0000"/>
                </a:solidFill>
              </a:rPr>
              <a:t>：</a:t>
            </a:r>
            <a:r>
              <a:rPr lang="en-US" altLang="zh-CN" sz="1800" dirty="0" smtClean="0">
                <a:solidFill>
                  <a:srgbClr val="FF0000"/>
                </a:solidFill>
              </a:rPr>
              <a:t>HW(</a:t>
            </a:r>
            <a:r>
              <a:rPr lang="en-US" altLang="zh-CN" sz="1800" dirty="0" err="1" smtClean="0">
                <a:solidFill>
                  <a:srgbClr val="FF0000"/>
                </a:solidFill>
              </a:rPr>
              <a:t>ndk</a:t>
            </a:r>
            <a:r>
              <a:rPr lang="en-US" altLang="zh-CN" sz="1800" dirty="0" smtClean="0">
                <a:solidFill>
                  <a:srgbClr val="FF0000"/>
                </a:solidFill>
              </a:rPr>
              <a:t> c side)</a:t>
            </a:r>
            <a:endParaRPr lang="en-US" altLang="zh-CN" sz="1800" dirty="0">
              <a:solidFill>
                <a:srgbClr val="FF0000"/>
              </a:solidFill>
            </a:endParaRPr>
          </a:p>
        </p:txBody>
      </p:sp>
    </p:spTree>
    <p:extLst>
      <p:ext uri="{BB962C8B-B14F-4D97-AF65-F5344CB8AC3E}">
        <p14:creationId xmlns:p14="http://schemas.microsoft.com/office/powerpoint/2010/main" val="1197708060"/>
      </p:ext>
    </p:extLst>
  </p:cSld>
  <p:clrMapOvr>
    <a:masterClrMapping/>
  </p:clrMapOvr>
  <p:transition spd="slow">
    <p:pull/>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Q and A</a:t>
            </a:r>
            <a:endParaRPr lang="zh-CN" altLang="en-US" dirty="0"/>
          </a:p>
        </p:txBody>
      </p:sp>
      <p:sp>
        <p:nvSpPr>
          <p:cNvPr id="3" name="日期占位符 2"/>
          <p:cNvSpPr>
            <a:spLocks noGrp="1"/>
          </p:cNvSpPr>
          <p:nvPr>
            <p:ph type="dt" sz="half" idx="10"/>
          </p:nvPr>
        </p:nvSpPr>
        <p:spPr/>
        <p:txBody>
          <a:bodyPr/>
          <a:lstStyle/>
          <a:p>
            <a:fld id="{E3127EC2-47FB-48A1-8644-C8A81DDAA119}" type="datetime4">
              <a:rPr lang="en-US" smtClean="0"/>
              <a:pPr/>
              <a:t>April 22, 2015</a:t>
            </a:fld>
            <a:endParaRPr lang="en-US"/>
          </a:p>
        </p:txBody>
      </p:sp>
      <p:sp>
        <p:nvSpPr>
          <p:cNvPr id="4" name="页脚占位符 3"/>
          <p:cNvSpPr>
            <a:spLocks noGrp="1"/>
          </p:cNvSpPr>
          <p:nvPr>
            <p:ph type="ftr" sz="quarter" idx="11"/>
          </p:nvPr>
        </p:nvSpPr>
        <p:spPr/>
        <p:txBody>
          <a:bodyPr/>
          <a:lstStyle/>
          <a:p>
            <a:endParaRPr lang="en-US" dirty="0"/>
          </a:p>
        </p:txBody>
      </p:sp>
      <p:sp>
        <p:nvSpPr>
          <p:cNvPr id="5" name="灯片编号占位符 4"/>
          <p:cNvSpPr>
            <a:spLocks noGrp="1"/>
          </p:cNvSpPr>
          <p:nvPr>
            <p:ph type="sldNum" sz="quarter" idx="12"/>
          </p:nvPr>
        </p:nvSpPr>
        <p:spPr/>
        <p:txBody>
          <a:bodyPr/>
          <a:lstStyle/>
          <a:p>
            <a:fld id="{8B37D5FE-740C-46F5-801A-FA5477D9711F}" type="slidenum">
              <a:rPr lang="en-US" smtClean="0"/>
              <a:pPr/>
              <a:t>73</a:t>
            </a:fld>
            <a:endParaRPr lang="en-US"/>
          </a:p>
        </p:txBody>
      </p:sp>
      <p:sp>
        <p:nvSpPr>
          <p:cNvPr id="19" name="标题 1"/>
          <p:cNvSpPr txBox="1">
            <a:spLocks/>
          </p:cNvSpPr>
          <p:nvPr/>
        </p:nvSpPr>
        <p:spPr>
          <a:xfrm>
            <a:off x="1331640" y="2708920"/>
            <a:ext cx="7024744" cy="2007096"/>
          </a:xfrm>
          <a:prstGeom prst="rect">
            <a:avLst/>
          </a:prstGeom>
        </p:spPr>
        <p:txBody>
          <a:bodyPr vert="horz" lIns="91440" tIns="45720" rIns="91440" bIns="45720" rtlCol="0" anchor="b">
            <a:norm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endParaRPr lang="zh-CN" altLang="en-US" dirty="0">
              <a:solidFill>
                <a:srgbClr val="FF0000"/>
              </a:solidFill>
            </a:endParaRPr>
          </a:p>
        </p:txBody>
      </p:sp>
    </p:spTree>
    <p:extLst>
      <p:ext uri="{BB962C8B-B14F-4D97-AF65-F5344CB8AC3E}">
        <p14:creationId xmlns:p14="http://schemas.microsoft.com/office/powerpoint/2010/main" val="3066540193"/>
      </p:ext>
    </p:extLst>
  </p:cSld>
  <p:clrMapOvr>
    <a:masterClrMapping/>
  </p:clrMapOvr>
  <p:transition spd="slow">
    <p:pull/>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75656" y="332656"/>
            <a:ext cx="6736712" cy="854968"/>
          </a:xfrm>
        </p:spPr>
        <p:txBody>
          <a:bodyPr/>
          <a:lstStyle/>
          <a:p>
            <a:r>
              <a:rPr lang="en-US" altLang="zh-CN" dirty="0" smtClean="0"/>
              <a:t>Audio/video codec</a:t>
            </a:r>
            <a:endParaRPr lang="zh-CN" altLang="en-US" dirty="0"/>
          </a:p>
        </p:txBody>
      </p:sp>
      <p:sp>
        <p:nvSpPr>
          <p:cNvPr id="3" name="日期占位符 2"/>
          <p:cNvSpPr>
            <a:spLocks noGrp="1"/>
          </p:cNvSpPr>
          <p:nvPr>
            <p:ph type="dt" sz="half" idx="10"/>
          </p:nvPr>
        </p:nvSpPr>
        <p:spPr/>
        <p:txBody>
          <a:bodyPr/>
          <a:lstStyle/>
          <a:p>
            <a:fld id="{E3127EC2-47FB-48A1-8644-C8A81DDAA119}" type="datetime4">
              <a:rPr lang="en-US" smtClean="0"/>
              <a:pPr/>
              <a:t>April 22, 2015</a:t>
            </a:fld>
            <a:endParaRPr lang="en-US"/>
          </a:p>
        </p:txBody>
      </p:sp>
      <p:sp>
        <p:nvSpPr>
          <p:cNvPr id="4" name="页脚占位符 3"/>
          <p:cNvSpPr>
            <a:spLocks noGrp="1"/>
          </p:cNvSpPr>
          <p:nvPr>
            <p:ph type="ftr" sz="quarter" idx="11"/>
          </p:nvPr>
        </p:nvSpPr>
        <p:spPr/>
        <p:txBody>
          <a:bodyPr/>
          <a:lstStyle/>
          <a:p>
            <a:endParaRPr lang="en-US" dirty="0"/>
          </a:p>
        </p:txBody>
      </p:sp>
      <p:sp>
        <p:nvSpPr>
          <p:cNvPr id="5" name="灯片编号占位符 4"/>
          <p:cNvSpPr>
            <a:spLocks noGrp="1"/>
          </p:cNvSpPr>
          <p:nvPr>
            <p:ph type="sldNum" sz="quarter" idx="12"/>
          </p:nvPr>
        </p:nvSpPr>
        <p:spPr/>
        <p:txBody>
          <a:bodyPr/>
          <a:lstStyle/>
          <a:p>
            <a:fld id="{8B37D5FE-740C-46F5-801A-FA5477D9711F}" type="slidenum">
              <a:rPr lang="en-US" smtClean="0"/>
              <a:pPr/>
              <a:t>8</a:t>
            </a:fld>
            <a:endParaRPr lang="en-US"/>
          </a:p>
        </p:txBody>
      </p:sp>
      <p:sp>
        <p:nvSpPr>
          <p:cNvPr id="7" name="标题 1"/>
          <p:cNvSpPr txBox="1">
            <a:spLocks/>
          </p:cNvSpPr>
          <p:nvPr/>
        </p:nvSpPr>
        <p:spPr>
          <a:xfrm>
            <a:off x="2195736" y="1280716"/>
            <a:ext cx="4320480" cy="566936"/>
          </a:xfrm>
          <a:prstGeom prst="rect">
            <a:avLst/>
          </a:prstGeom>
        </p:spPr>
        <p:txBody>
          <a:bodyPr vert="horz" lIns="91440" tIns="45720" rIns="91440" bIns="45720" rtlCol="0" anchor="b">
            <a:norm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ltLang="zh-CN" sz="2800" dirty="0" smtClean="0">
                <a:solidFill>
                  <a:srgbClr val="FF0000"/>
                </a:solidFill>
              </a:rPr>
              <a:t>         What is YUV</a:t>
            </a:r>
            <a:endParaRPr lang="zh-CN" altLang="en-US" sz="2800" dirty="0">
              <a:solidFill>
                <a:srgbClr val="FF0000"/>
              </a:solidFill>
            </a:endParaRPr>
          </a:p>
        </p:txBody>
      </p:sp>
      <p:sp>
        <p:nvSpPr>
          <p:cNvPr id="8" name="矩形 7"/>
          <p:cNvSpPr/>
          <p:nvPr/>
        </p:nvSpPr>
        <p:spPr>
          <a:xfrm>
            <a:off x="827584" y="1916832"/>
            <a:ext cx="7344816" cy="4801314"/>
          </a:xfrm>
          <a:prstGeom prst="rect">
            <a:avLst/>
          </a:prstGeom>
        </p:spPr>
        <p:txBody>
          <a:bodyPr wrap="square">
            <a:spAutoFit/>
          </a:bodyPr>
          <a:lstStyle/>
          <a:p>
            <a:r>
              <a:rPr lang="zh-CN" altLang="en-US" dirty="0"/>
              <a:t>在现代彩色电视系统中，通常采用三管彩色摄像机或彩色</a:t>
            </a:r>
            <a:r>
              <a:rPr lang="en-US" altLang="zh-CN" dirty="0"/>
              <a:t>CCD</a:t>
            </a:r>
            <a:r>
              <a:rPr lang="zh-CN" altLang="en-US" dirty="0"/>
              <a:t>摄像机进行摄像，然后把摄得的彩色图像信号</a:t>
            </a:r>
            <a:r>
              <a:rPr lang="zh-CN" altLang="en-US" dirty="0" smtClean="0"/>
              <a:t>经分色</a:t>
            </a:r>
            <a:r>
              <a:rPr lang="zh-CN" altLang="en-US" dirty="0"/>
              <a:t>、分别放大校正后得到</a:t>
            </a:r>
            <a:r>
              <a:rPr lang="en-US" altLang="zh-CN" dirty="0"/>
              <a:t>RGB</a:t>
            </a:r>
            <a:r>
              <a:rPr lang="zh-CN" altLang="en-US" dirty="0"/>
              <a:t>，再经过矩阵变换电路得到</a:t>
            </a:r>
            <a:r>
              <a:rPr lang="zh-CN" altLang="en-US" dirty="0">
                <a:solidFill>
                  <a:srgbClr val="FF0000"/>
                </a:solidFill>
              </a:rPr>
              <a:t>亮度信号</a:t>
            </a:r>
            <a:r>
              <a:rPr lang="en-US" altLang="zh-CN" dirty="0">
                <a:solidFill>
                  <a:srgbClr val="FF0000"/>
                </a:solidFill>
              </a:rPr>
              <a:t>Y</a:t>
            </a:r>
            <a:r>
              <a:rPr lang="zh-CN" altLang="en-US" dirty="0"/>
              <a:t>和</a:t>
            </a:r>
            <a:r>
              <a:rPr lang="zh-CN" altLang="en-US" dirty="0">
                <a:solidFill>
                  <a:srgbClr val="FF0000"/>
                </a:solidFill>
              </a:rPr>
              <a:t>两个色差信号</a:t>
            </a:r>
            <a:r>
              <a:rPr lang="en-US" altLang="zh-CN" dirty="0">
                <a:solidFill>
                  <a:srgbClr val="FF0000"/>
                </a:solidFill>
              </a:rPr>
              <a:t>R</a:t>
            </a:r>
            <a:r>
              <a:rPr lang="zh-CN" altLang="en-US" dirty="0">
                <a:solidFill>
                  <a:srgbClr val="FF0000"/>
                </a:solidFill>
              </a:rPr>
              <a:t>－</a:t>
            </a:r>
            <a:r>
              <a:rPr lang="en-US" altLang="zh-CN" dirty="0">
                <a:solidFill>
                  <a:srgbClr val="FF0000"/>
                </a:solidFill>
              </a:rPr>
              <a:t>Y</a:t>
            </a:r>
            <a:r>
              <a:rPr lang="zh-CN" altLang="en-US" dirty="0">
                <a:solidFill>
                  <a:srgbClr val="FF0000"/>
                </a:solidFill>
              </a:rPr>
              <a:t>（即</a:t>
            </a:r>
            <a:r>
              <a:rPr lang="en-US" altLang="zh-CN" dirty="0">
                <a:solidFill>
                  <a:srgbClr val="FF0000"/>
                </a:solidFill>
              </a:rPr>
              <a:t>U</a:t>
            </a:r>
            <a:r>
              <a:rPr lang="zh-CN" altLang="en-US" dirty="0">
                <a:solidFill>
                  <a:srgbClr val="FF0000"/>
                </a:solidFill>
              </a:rPr>
              <a:t>）、</a:t>
            </a:r>
            <a:r>
              <a:rPr lang="en-US" altLang="zh-CN" dirty="0">
                <a:solidFill>
                  <a:srgbClr val="FF0000"/>
                </a:solidFill>
              </a:rPr>
              <a:t>B</a:t>
            </a:r>
            <a:r>
              <a:rPr lang="zh-CN" altLang="en-US" dirty="0">
                <a:solidFill>
                  <a:srgbClr val="FF0000"/>
                </a:solidFill>
              </a:rPr>
              <a:t>－</a:t>
            </a:r>
            <a:r>
              <a:rPr lang="en-US" altLang="zh-CN" dirty="0">
                <a:solidFill>
                  <a:srgbClr val="FF0000"/>
                </a:solidFill>
              </a:rPr>
              <a:t>Y</a:t>
            </a:r>
            <a:r>
              <a:rPr lang="zh-CN" altLang="en-US" dirty="0">
                <a:solidFill>
                  <a:srgbClr val="FF0000"/>
                </a:solidFill>
              </a:rPr>
              <a:t>（即</a:t>
            </a:r>
            <a:r>
              <a:rPr lang="en-US" altLang="zh-CN" dirty="0">
                <a:solidFill>
                  <a:srgbClr val="FF0000"/>
                </a:solidFill>
              </a:rPr>
              <a:t>V</a:t>
            </a:r>
            <a:r>
              <a:rPr lang="zh-CN" altLang="en-US" dirty="0">
                <a:solidFill>
                  <a:srgbClr val="FF0000"/>
                </a:solidFill>
              </a:rPr>
              <a:t>）</a:t>
            </a:r>
            <a:r>
              <a:rPr lang="zh-CN" altLang="en-US" dirty="0"/>
              <a:t>，最后发送端将</a:t>
            </a:r>
            <a:r>
              <a:rPr lang="zh-CN" altLang="en-US" dirty="0" smtClean="0"/>
              <a:t>亮度和</a:t>
            </a:r>
            <a:r>
              <a:rPr lang="zh-CN" altLang="en-US" dirty="0"/>
              <a:t>色差三个信号分别进行编码，用同一信道发送出去。这种色彩的表示方法就是所谓的</a:t>
            </a:r>
            <a:r>
              <a:rPr lang="en-US" altLang="zh-CN" dirty="0">
                <a:solidFill>
                  <a:srgbClr val="FF0000"/>
                </a:solidFill>
              </a:rPr>
              <a:t>YUV</a:t>
            </a:r>
            <a:r>
              <a:rPr lang="zh-CN" altLang="en-US" dirty="0">
                <a:solidFill>
                  <a:srgbClr val="FF0000"/>
                </a:solidFill>
              </a:rPr>
              <a:t>色彩空间表示</a:t>
            </a:r>
            <a:r>
              <a:rPr lang="zh-CN" altLang="en-US" dirty="0" smtClean="0"/>
              <a:t>。</a:t>
            </a:r>
            <a:r>
              <a:rPr lang="en-US" altLang="zh-CN" dirty="0"/>
              <a:t>YUV</a:t>
            </a:r>
            <a:r>
              <a:rPr lang="zh-CN" altLang="en-US" dirty="0"/>
              <a:t>的原理是把亮度与色度分离，研究证明</a:t>
            </a:r>
            <a:r>
              <a:rPr lang="en-US" altLang="zh-CN" dirty="0"/>
              <a:t>,</a:t>
            </a:r>
            <a:r>
              <a:rPr lang="zh-CN" altLang="en-US" dirty="0"/>
              <a:t>人眼</a:t>
            </a:r>
            <a:r>
              <a:rPr lang="zh-CN" altLang="en-US" dirty="0">
                <a:solidFill>
                  <a:srgbClr val="FF0000"/>
                </a:solidFill>
              </a:rPr>
              <a:t>对亮度的敏感超过色度</a:t>
            </a:r>
            <a:r>
              <a:rPr lang="zh-CN" altLang="en-US" dirty="0"/>
              <a:t>。</a:t>
            </a:r>
            <a:r>
              <a:rPr lang="zh-CN" altLang="en-US" dirty="0" smtClean="0"/>
              <a:t>利用</a:t>
            </a:r>
            <a:r>
              <a:rPr lang="zh-CN" altLang="en-US" dirty="0"/>
              <a:t>该</a:t>
            </a:r>
            <a:r>
              <a:rPr lang="zh-CN" altLang="en-US" dirty="0" smtClean="0"/>
              <a:t>原理</a:t>
            </a:r>
            <a:r>
              <a:rPr lang="zh-CN" altLang="en-US" dirty="0"/>
              <a:t>，可以把色度信息减少一点，人眼也无法查觉这一点。</a:t>
            </a:r>
            <a:endParaRPr lang="en-US" altLang="zh-CN" dirty="0" smtClean="0"/>
          </a:p>
          <a:p>
            <a:endParaRPr lang="en-US" altLang="zh-CN" dirty="0" smtClean="0"/>
          </a:p>
          <a:p>
            <a:r>
              <a:rPr lang="zh-CN" altLang="en-US" dirty="0"/>
              <a:t>在</a:t>
            </a:r>
            <a:r>
              <a:rPr lang="en-US" altLang="zh-CN" dirty="0"/>
              <a:t>YUV</a:t>
            </a:r>
            <a:r>
              <a:rPr lang="zh-CN" altLang="en-US" dirty="0"/>
              <a:t>颜色表达中，色彩使用色差</a:t>
            </a:r>
            <a:r>
              <a:rPr lang="en-US" altLang="zh-CN" dirty="0"/>
              <a:t>Chrominance</a:t>
            </a:r>
            <a:r>
              <a:rPr lang="zh-CN" altLang="en-US" dirty="0"/>
              <a:t>来表达，而</a:t>
            </a:r>
            <a:r>
              <a:rPr lang="en-US" altLang="zh-CN" dirty="0"/>
              <a:t>UV</a:t>
            </a:r>
            <a:r>
              <a:rPr lang="zh-CN" altLang="en-US" dirty="0"/>
              <a:t>是颜色色差的两个分量 。</a:t>
            </a:r>
            <a:r>
              <a:rPr lang="en-US" altLang="zh-CN" dirty="0"/>
              <a:t>U = </a:t>
            </a:r>
            <a:r>
              <a:rPr lang="en-US" altLang="zh-CN" dirty="0" smtClean="0"/>
              <a:t>B− Y </a:t>
            </a:r>
            <a:r>
              <a:rPr lang="en-US" altLang="zh-CN" dirty="0"/>
              <a:t>(blue − </a:t>
            </a:r>
            <a:r>
              <a:rPr lang="en-US" altLang="zh-CN" dirty="0" err="1"/>
              <a:t>luma</a:t>
            </a:r>
            <a:r>
              <a:rPr lang="en-US" altLang="zh-CN" dirty="0"/>
              <a:t>) </a:t>
            </a:r>
            <a:r>
              <a:rPr lang="zh-CN" altLang="en-US" dirty="0"/>
              <a:t>也表示成</a:t>
            </a:r>
            <a:r>
              <a:rPr lang="en-US" altLang="zh-CN" dirty="0" err="1"/>
              <a:t>Cb</a:t>
            </a:r>
            <a:r>
              <a:rPr lang="en-US" altLang="zh-CN" dirty="0"/>
              <a:t> </a:t>
            </a:r>
            <a:r>
              <a:rPr lang="zh-CN" altLang="en-US" dirty="0"/>
              <a:t>， </a:t>
            </a:r>
            <a:r>
              <a:rPr lang="en-US" altLang="zh-CN" dirty="0"/>
              <a:t>V = </a:t>
            </a:r>
            <a:r>
              <a:rPr lang="en-US" altLang="zh-CN" dirty="0" smtClean="0"/>
              <a:t>R </a:t>
            </a:r>
            <a:r>
              <a:rPr lang="en-US" altLang="zh-CN" dirty="0"/>
              <a:t>− </a:t>
            </a:r>
            <a:r>
              <a:rPr lang="en-US" altLang="zh-CN" dirty="0" smtClean="0"/>
              <a:t>Y </a:t>
            </a:r>
            <a:r>
              <a:rPr lang="en-US" altLang="zh-CN" dirty="0"/>
              <a:t>(red − </a:t>
            </a:r>
            <a:r>
              <a:rPr lang="en-US" altLang="zh-CN" dirty="0" err="1"/>
              <a:t>luma</a:t>
            </a:r>
            <a:r>
              <a:rPr lang="en-US" altLang="zh-CN" dirty="0"/>
              <a:t>)</a:t>
            </a:r>
            <a:r>
              <a:rPr lang="zh-CN" altLang="en-US" dirty="0"/>
              <a:t>，也表示成</a:t>
            </a:r>
            <a:r>
              <a:rPr lang="en-US" altLang="zh-CN" dirty="0"/>
              <a:t>Cr</a:t>
            </a:r>
            <a:r>
              <a:rPr lang="zh-CN" altLang="en-US" dirty="0"/>
              <a:t>。于是</a:t>
            </a:r>
            <a:r>
              <a:rPr lang="en-US" altLang="zh-CN" dirty="0" smtClean="0"/>
              <a:t>YUV</a:t>
            </a:r>
            <a:r>
              <a:rPr lang="zh-CN" altLang="en-US" dirty="0"/>
              <a:t>也有表示成</a:t>
            </a:r>
            <a:r>
              <a:rPr lang="en-US" altLang="zh-CN" dirty="0" err="1" smtClean="0"/>
              <a:t>YCbCr</a:t>
            </a:r>
            <a:r>
              <a:rPr lang="zh-CN" altLang="en-US" dirty="0"/>
              <a:t>。</a:t>
            </a:r>
            <a:endParaRPr lang="en-US" altLang="zh-CN" dirty="0" smtClean="0"/>
          </a:p>
          <a:p>
            <a:endParaRPr lang="zh-CN" altLang="en-US" dirty="0"/>
          </a:p>
          <a:p>
            <a:r>
              <a:rPr lang="zh-CN" altLang="en-US" dirty="0"/>
              <a:t>采用</a:t>
            </a:r>
            <a:r>
              <a:rPr lang="en-US" altLang="zh-CN" dirty="0"/>
              <a:t>YUV</a:t>
            </a:r>
            <a:r>
              <a:rPr lang="zh-CN" altLang="en-US" dirty="0"/>
              <a:t>色彩空间的重要性是它的亮度信号</a:t>
            </a:r>
            <a:r>
              <a:rPr lang="en-US" altLang="zh-CN" dirty="0"/>
              <a:t>Y</a:t>
            </a:r>
            <a:r>
              <a:rPr lang="zh-CN" altLang="en-US" dirty="0"/>
              <a:t>和色度信号</a:t>
            </a:r>
            <a:r>
              <a:rPr lang="en-US" altLang="zh-CN" dirty="0"/>
              <a:t>U</a:t>
            </a:r>
            <a:r>
              <a:rPr lang="zh-CN" altLang="en-US" dirty="0"/>
              <a:t>、</a:t>
            </a:r>
            <a:r>
              <a:rPr lang="en-US" altLang="zh-CN" dirty="0"/>
              <a:t>V</a:t>
            </a:r>
            <a:r>
              <a:rPr lang="zh-CN" altLang="en-US" dirty="0"/>
              <a:t>是分离的。如果只有</a:t>
            </a:r>
            <a:r>
              <a:rPr lang="en-US" altLang="zh-CN" dirty="0"/>
              <a:t>Y</a:t>
            </a:r>
            <a:r>
              <a:rPr lang="zh-CN" altLang="en-US" dirty="0"/>
              <a:t>信号分量而没有</a:t>
            </a:r>
            <a:r>
              <a:rPr lang="en-US" altLang="zh-CN" dirty="0"/>
              <a:t>U</a:t>
            </a:r>
            <a:r>
              <a:rPr lang="zh-CN" altLang="en-US" dirty="0"/>
              <a:t>、</a:t>
            </a:r>
            <a:r>
              <a:rPr lang="en-US" altLang="zh-CN" dirty="0"/>
              <a:t>V</a:t>
            </a:r>
            <a:r>
              <a:rPr lang="zh-CN" altLang="en-US" dirty="0"/>
              <a:t>分量，那么这样表示的图像</a:t>
            </a:r>
            <a:r>
              <a:rPr lang="zh-CN" altLang="en-US" dirty="0" smtClean="0"/>
              <a:t>就是</a:t>
            </a:r>
            <a:r>
              <a:rPr lang="zh-CN" altLang="en-US" dirty="0"/>
              <a:t>黑白灰度图像。彩色电视采用</a:t>
            </a:r>
            <a:r>
              <a:rPr lang="en-US" altLang="zh-CN" dirty="0"/>
              <a:t>YUV</a:t>
            </a:r>
            <a:r>
              <a:rPr lang="zh-CN" altLang="en-US" dirty="0"/>
              <a:t>空间正是为了用亮度信号</a:t>
            </a:r>
            <a:r>
              <a:rPr lang="en-US" altLang="zh-CN" dirty="0"/>
              <a:t>Y</a:t>
            </a:r>
            <a:r>
              <a:rPr lang="zh-CN" altLang="en-US" dirty="0"/>
              <a:t>解决彩色电视机与黑白电视机的兼容问题，使黑白电视机也能接收</a:t>
            </a:r>
            <a:r>
              <a:rPr lang="zh-CN" altLang="en-US" dirty="0" smtClean="0"/>
              <a:t>彩色电视</a:t>
            </a:r>
            <a:r>
              <a:rPr lang="zh-CN" altLang="en-US" dirty="0"/>
              <a:t>信号。</a:t>
            </a:r>
          </a:p>
          <a:p>
            <a:endParaRPr lang="zh-CN" altLang="en-US" dirty="0"/>
          </a:p>
        </p:txBody>
      </p:sp>
    </p:spTree>
    <p:extLst>
      <p:ext uri="{BB962C8B-B14F-4D97-AF65-F5344CB8AC3E}">
        <p14:creationId xmlns:p14="http://schemas.microsoft.com/office/powerpoint/2010/main" val="787183718"/>
      </p:ext>
    </p:extLst>
  </p:cSld>
  <p:clrMapOvr>
    <a:masterClrMapping/>
  </p:clrMapOvr>
  <p:transition spd="slow">
    <p:pull/>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75656" y="332656"/>
            <a:ext cx="6736712" cy="854968"/>
          </a:xfrm>
        </p:spPr>
        <p:txBody>
          <a:bodyPr/>
          <a:lstStyle/>
          <a:p>
            <a:r>
              <a:rPr lang="en-US" altLang="zh-CN" dirty="0" smtClean="0"/>
              <a:t>Audio/video codec</a:t>
            </a:r>
            <a:endParaRPr lang="zh-CN" altLang="en-US" dirty="0"/>
          </a:p>
        </p:txBody>
      </p:sp>
      <p:sp>
        <p:nvSpPr>
          <p:cNvPr id="3" name="日期占位符 2"/>
          <p:cNvSpPr>
            <a:spLocks noGrp="1"/>
          </p:cNvSpPr>
          <p:nvPr>
            <p:ph type="dt" sz="half" idx="10"/>
          </p:nvPr>
        </p:nvSpPr>
        <p:spPr/>
        <p:txBody>
          <a:bodyPr/>
          <a:lstStyle/>
          <a:p>
            <a:fld id="{E3127EC2-47FB-48A1-8644-C8A81DDAA119}" type="datetime4">
              <a:rPr lang="en-US" smtClean="0"/>
              <a:pPr/>
              <a:t>April 22, 2015</a:t>
            </a:fld>
            <a:endParaRPr lang="en-US"/>
          </a:p>
        </p:txBody>
      </p:sp>
      <p:sp>
        <p:nvSpPr>
          <p:cNvPr id="4" name="页脚占位符 3"/>
          <p:cNvSpPr>
            <a:spLocks noGrp="1"/>
          </p:cNvSpPr>
          <p:nvPr>
            <p:ph type="ftr" sz="quarter" idx="11"/>
          </p:nvPr>
        </p:nvSpPr>
        <p:spPr/>
        <p:txBody>
          <a:bodyPr/>
          <a:lstStyle/>
          <a:p>
            <a:endParaRPr lang="en-US" dirty="0"/>
          </a:p>
        </p:txBody>
      </p:sp>
      <p:sp>
        <p:nvSpPr>
          <p:cNvPr id="5" name="灯片编号占位符 4"/>
          <p:cNvSpPr>
            <a:spLocks noGrp="1"/>
          </p:cNvSpPr>
          <p:nvPr>
            <p:ph type="sldNum" sz="quarter" idx="12"/>
          </p:nvPr>
        </p:nvSpPr>
        <p:spPr/>
        <p:txBody>
          <a:bodyPr/>
          <a:lstStyle/>
          <a:p>
            <a:fld id="{8B37D5FE-740C-46F5-801A-FA5477D9711F}" type="slidenum">
              <a:rPr lang="en-US" smtClean="0"/>
              <a:pPr/>
              <a:t>9</a:t>
            </a:fld>
            <a:endParaRPr lang="en-US"/>
          </a:p>
        </p:txBody>
      </p:sp>
      <p:sp>
        <p:nvSpPr>
          <p:cNvPr id="7" name="标题 1"/>
          <p:cNvSpPr txBox="1">
            <a:spLocks/>
          </p:cNvSpPr>
          <p:nvPr/>
        </p:nvSpPr>
        <p:spPr>
          <a:xfrm>
            <a:off x="2195736" y="1280716"/>
            <a:ext cx="4320480" cy="566936"/>
          </a:xfrm>
          <a:prstGeom prst="rect">
            <a:avLst/>
          </a:prstGeom>
        </p:spPr>
        <p:txBody>
          <a:bodyPr vert="horz" lIns="91440" tIns="45720" rIns="91440" bIns="45720" rtlCol="0" anchor="b">
            <a:norm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ltLang="zh-CN" sz="2800" dirty="0" smtClean="0">
                <a:solidFill>
                  <a:srgbClr val="FF0000"/>
                </a:solidFill>
              </a:rPr>
              <a:t>RGB YUV conversion</a:t>
            </a:r>
            <a:endParaRPr lang="zh-CN" altLang="en-US" sz="2800" dirty="0">
              <a:solidFill>
                <a:srgbClr val="FF0000"/>
              </a:solidFill>
            </a:endParaRPr>
          </a:p>
        </p:txBody>
      </p:sp>
      <p:sp>
        <p:nvSpPr>
          <p:cNvPr id="6" name="矩形 5"/>
          <p:cNvSpPr/>
          <p:nvPr/>
        </p:nvSpPr>
        <p:spPr>
          <a:xfrm>
            <a:off x="1043608" y="2274838"/>
            <a:ext cx="6624736" cy="2585323"/>
          </a:xfrm>
          <a:prstGeom prst="rect">
            <a:avLst/>
          </a:prstGeom>
        </p:spPr>
        <p:txBody>
          <a:bodyPr wrap="square">
            <a:spAutoFit/>
          </a:bodyPr>
          <a:lstStyle/>
          <a:p>
            <a:r>
              <a:rPr lang="en-US" altLang="zh-CN" dirty="0"/>
              <a:t>YUV</a:t>
            </a:r>
            <a:r>
              <a:rPr lang="zh-CN" altLang="en-US" dirty="0"/>
              <a:t>与</a:t>
            </a:r>
            <a:r>
              <a:rPr lang="en-US" altLang="zh-CN" dirty="0"/>
              <a:t>RGB</a:t>
            </a:r>
            <a:r>
              <a:rPr lang="zh-CN" altLang="en-US" dirty="0"/>
              <a:t>相互转换的公式如下（</a:t>
            </a:r>
            <a:r>
              <a:rPr lang="en-US" altLang="zh-CN" dirty="0"/>
              <a:t>RGB</a:t>
            </a:r>
            <a:r>
              <a:rPr lang="zh-CN" altLang="en-US" dirty="0"/>
              <a:t>取值范围均为</a:t>
            </a:r>
            <a:r>
              <a:rPr lang="en-US" altLang="zh-CN" dirty="0"/>
              <a:t>0-255</a:t>
            </a:r>
            <a:r>
              <a:rPr lang="zh-CN" altLang="en-US" dirty="0"/>
              <a:t>）</a:t>
            </a:r>
            <a:r>
              <a:rPr lang="zh-CN" altLang="en-US" dirty="0" smtClean="0"/>
              <a:t>：</a:t>
            </a:r>
            <a:endParaRPr lang="en-US" altLang="zh-CN" dirty="0" smtClean="0"/>
          </a:p>
          <a:p>
            <a:endParaRPr lang="zh-CN" altLang="en-US" dirty="0"/>
          </a:p>
          <a:p>
            <a:r>
              <a:rPr lang="en-US" altLang="zh-CN" dirty="0"/>
              <a:t>Y = 0.299R + 0.587G + 0.114B</a:t>
            </a:r>
            <a:br>
              <a:rPr lang="en-US" altLang="zh-CN" dirty="0"/>
            </a:br>
            <a:r>
              <a:rPr lang="en-US" altLang="zh-CN" dirty="0"/>
              <a:t>U = -0.147R - 0.289G + 0.436B</a:t>
            </a:r>
            <a:br>
              <a:rPr lang="en-US" altLang="zh-CN" dirty="0"/>
            </a:br>
            <a:r>
              <a:rPr lang="en-US" altLang="zh-CN" dirty="0"/>
              <a:t>V = 0.615R - 0.515G - </a:t>
            </a:r>
            <a:r>
              <a:rPr lang="en-US" altLang="zh-CN" dirty="0" smtClean="0"/>
              <a:t>0.100B</a:t>
            </a:r>
          </a:p>
          <a:p>
            <a:endParaRPr lang="en-US" altLang="zh-CN" dirty="0"/>
          </a:p>
          <a:p>
            <a:r>
              <a:rPr lang="en-US" altLang="zh-CN" dirty="0"/>
              <a:t>R = Y + 1.14V</a:t>
            </a:r>
            <a:br>
              <a:rPr lang="en-US" altLang="zh-CN" dirty="0"/>
            </a:br>
            <a:r>
              <a:rPr lang="en-US" altLang="zh-CN" dirty="0"/>
              <a:t>G = Y - 0.39U - 0.58V</a:t>
            </a:r>
            <a:br>
              <a:rPr lang="en-US" altLang="zh-CN" dirty="0"/>
            </a:br>
            <a:r>
              <a:rPr lang="en-US" altLang="zh-CN" dirty="0"/>
              <a:t>B = Y + 2.03U</a:t>
            </a:r>
          </a:p>
        </p:txBody>
      </p:sp>
    </p:spTree>
    <p:extLst>
      <p:ext uri="{BB962C8B-B14F-4D97-AF65-F5344CB8AC3E}">
        <p14:creationId xmlns:p14="http://schemas.microsoft.com/office/powerpoint/2010/main" val="3793366262"/>
      </p:ext>
    </p:extLst>
  </p:cSld>
  <p:clrMapOvr>
    <a:masterClrMapping/>
  </p:clrMapOvr>
  <p:transition spd="slow">
    <p:pull/>
  </p:transition>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奥斯汀">
  <a:themeElements>
    <a:clrScheme name="Austin">
      <a:dk1>
        <a:sysClr val="windowText" lastClr="000000"/>
      </a:dk1>
      <a:lt1>
        <a:sysClr val="window" lastClr="FFFFFF"/>
      </a:lt1>
      <a:dk2>
        <a:srgbClr val="3E3D2D"/>
      </a:dk2>
      <a:lt2>
        <a:srgbClr val="CAF278"/>
      </a:lt2>
      <a:accent1>
        <a:srgbClr val="94C600"/>
      </a:accent1>
      <a:accent2>
        <a:srgbClr val="71685A"/>
      </a:accent2>
      <a:accent3>
        <a:srgbClr val="FF6700"/>
      </a:accent3>
      <a:accent4>
        <a:srgbClr val="909465"/>
      </a:accent4>
      <a:accent5>
        <a:srgbClr val="956B43"/>
      </a:accent5>
      <a:accent6>
        <a:srgbClr val="FEA022"/>
      </a:accent6>
      <a:hlink>
        <a:srgbClr val="E68200"/>
      </a:hlink>
      <a:folHlink>
        <a:srgbClr val="FFA94A"/>
      </a:folHlink>
    </a:clrScheme>
    <a:fontScheme name="Austin">
      <a:maj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Austin">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lumMod val="100000"/>
              </a:schemeClr>
            </a:gs>
          </a:gsLst>
          <a:lin ang="5040000" scaled="1"/>
        </a:gradFill>
        <a:gradFill rotWithShape="1">
          <a:gsLst>
            <a:gs pos="0">
              <a:schemeClr val="phClr"/>
            </a:gs>
            <a:gs pos="100000">
              <a:schemeClr val="phClr">
                <a:shade val="75000"/>
                <a:satMod val="120000"/>
                <a:lumMod val="9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scene3d>
            <a:camera prst="orthographicFront">
              <a:rot lat="0" lon="0" rev="0"/>
            </a:camera>
            <a:lightRig rig="threePt" dir="tl">
              <a:rot lat="0" lon="0" rev="20400000"/>
            </a:lightRig>
          </a:scene3d>
          <a:sp3d>
            <a:bevelT w="50800" h="12700" prst="softRound"/>
          </a:sp3d>
        </a:effectStyle>
        <a:effectStyle>
          <a:effectLst>
            <a:outerShdw blurRad="44450" dist="50800" dir="5400000" sx="96000" rotWithShape="0">
              <a:srgbClr val="000000">
                <a:alpha val="34000"/>
              </a:srgbClr>
            </a:outerShdw>
          </a:effectLst>
          <a:scene3d>
            <a:camera prst="orthographicFront">
              <a:rot lat="0" lon="0" rev="0"/>
            </a:camera>
            <a:lightRig rig="threePt" dir="tl">
              <a:rot lat="0" lon="0" rev="20400000"/>
            </a:lightRig>
          </a:scene3d>
          <a:sp3d contourW="15875" prstMaterial="metal">
            <a:bevelT w="101600" h="25400" prst="softRound"/>
            <a:contourClr>
              <a:schemeClr val="phClr">
                <a:shade val="30000"/>
              </a:schemeClr>
            </a:contourClr>
          </a:sp3d>
        </a:effectStyle>
      </a:effectStyleLst>
      <a:bgFillStyleLst>
        <a:solidFill>
          <a:schemeClr val="phClr"/>
        </a:solidFill>
        <a:gradFill rotWithShape="1">
          <a:gsLst>
            <a:gs pos="0">
              <a:schemeClr val="phClr">
                <a:shade val="94000"/>
                <a:satMod val="114000"/>
                <a:lumMod val="96000"/>
              </a:schemeClr>
            </a:gs>
            <a:gs pos="62000">
              <a:schemeClr val="phClr">
                <a:tint val="92000"/>
                <a:shade val="66000"/>
                <a:satMod val="110000"/>
                <a:lumMod val="80000"/>
              </a:schemeClr>
            </a:gs>
            <a:gs pos="100000">
              <a:schemeClr val="phClr">
                <a:tint val="89000"/>
                <a:shade val="62000"/>
                <a:satMod val="110000"/>
                <a:lumMod val="72000"/>
              </a:schemeClr>
            </a:gs>
          </a:gsLst>
          <a:lin ang="5400000" scaled="0"/>
        </a:gradFill>
        <a:blipFill rotWithShape="1">
          <a:blip xmlns:r="http://schemas.openxmlformats.org/officeDocument/2006/relationships" r:embed="rId1">
            <a:duotone>
              <a:schemeClr val="phClr">
                <a:tint val="80000"/>
                <a:shade val="58000"/>
              </a:schemeClr>
              <a:schemeClr val="phClr">
                <a:tint val="73000"/>
                <a:shade val="68000"/>
                <a:satMod val="150000"/>
              </a:schemeClr>
            </a:duotone>
          </a:blip>
          <a:tile tx="0" ty="0" sx="100000" sy="100000" flip="none"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Austin</Template>
  <TotalTime>528</TotalTime>
  <Words>4700</Words>
  <Application>Microsoft Office PowerPoint</Application>
  <PresentationFormat>全屏显示(4:3)</PresentationFormat>
  <Paragraphs>612</Paragraphs>
  <Slides>73</Slides>
  <Notes>0</Notes>
  <HiddenSlides>0</HiddenSlides>
  <MMClips>0</MMClips>
  <ScaleCrop>false</ScaleCrop>
  <HeadingPairs>
    <vt:vector size="4" baseType="variant">
      <vt:variant>
        <vt:lpstr>主题</vt:lpstr>
      </vt:variant>
      <vt:variant>
        <vt:i4>1</vt:i4>
      </vt:variant>
      <vt:variant>
        <vt:lpstr>幻灯片标题</vt:lpstr>
      </vt:variant>
      <vt:variant>
        <vt:i4>73</vt:i4>
      </vt:variant>
    </vt:vector>
  </HeadingPairs>
  <TitlesOfParts>
    <vt:vector size="74" baseType="lpstr">
      <vt:lpstr>奥斯汀</vt:lpstr>
      <vt:lpstr>Multi-media develop introduction</vt:lpstr>
      <vt:lpstr>Agenda</vt:lpstr>
      <vt:lpstr>Audio/video codec</vt:lpstr>
      <vt:lpstr>Audio/video codec</vt:lpstr>
      <vt:lpstr>Audio/video codec</vt:lpstr>
      <vt:lpstr>Audio/video codec</vt:lpstr>
      <vt:lpstr>Audio/video codec</vt:lpstr>
      <vt:lpstr>Audio/video codec</vt:lpstr>
      <vt:lpstr>Audio/video codec</vt:lpstr>
      <vt:lpstr>Audio/video codec</vt:lpstr>
      <vt:lpstr>Audio/video codec</vt:lpstr>
      <vt:lpstr>Audio/video codec</vt:lpstr>
      <vt:lpstr>Audio/video codec</vt:lpstr>
      <vt:lpstr>Audio/video codec</vt:lpstr>
      <vt:lpstr>Audio/video codec</vt:lpstr>
      <vt:lpstr>Audio/video codec</vt:lpstr>
      <vt:lpstr>Audio/video codec</vt:lpstr>
      <vt:lpstr>Audio/video codec</vt:lpstr>
      <vt:lpstr>Audio/video codec</vt:lpstr>
      <vt:lpstr>Audio/video codec</vt:lpstr>
      <vt:lpstr>Audio/video codec</vt:lpstr>
      <vt:lpstr>Audio/video codec</vt:lpstr>
      <vt:lpstr>Audio/video codec</vt:lpstr>
      <vt:lpstr>Audio/video codec</vt:lpstr>
      <vt:lpstr>Audio/video codec</vt:lpstr>
      <vt:lpstr>Audio/video codec</vt:lpstr>
      <vt:lpstr>Audio/video codec</vt:lpstr>
      <vt:lpstr>Audio/video codec</vt:lpstr>
      <vt:lpstr>Audio/video codec</vt:lpstr>
      <vt:lpstr>Audio/video codec</vt:lpstr>
      <vt:lpstr>Audio/video codec</vt:lpstr>
      <vt:lpstr>Audio/video codec</vt:lpstr>
      <vt:lpstr>Audio/video codec</vt:lpstr>
      <vt:lpstr>Audio/video codec</vt:lpstr>
      <vt:lpstr>Audio/video codec</vt:lpstr>
      <vt:lpstr>Audio/video codec</vt:lpstr>
      <vt:lpstr>Audio/video codec</vt:lpstr>
      <vt:lpstr>Audio/video codec</vt:lpstr>
      <vt:lpstr>Audio/video codec</vt:lpstr>
      <vt:lpstr>Audio/video codec</vt:lpstr>
      <vt:lpstr>Audio/video codec</vt:lpstr>
      <vt:lpstr>Audio/video codec</vt:lpstr>
      <vt:lpstr>Audio/video codec</vt:lpstr>
      <vt:lpstr>Audio/video codec</vt:lpstr>
      <vt:lpstr>Audio/video codec</vt:lpstr>
      <vt:lpstr>Audio/video codec</vt:lpstr>
      <vt:lpstr>Audio/video codec</vt:lpstr>
      <vt:lpstr>Audio/video codec</vt:lpstr>
      <vt:lpstr>Audio/video codec</vt:lpstr>
      <vt:lpstr>Audio/video codec</vt:lpstr>
      <vt:lpstr>Audio/video codec</vt:lpstr>
      <vt:lpstr>Audio/video codec</vt:lpstr>
      <vt:lpstr>Audio/video codec</vt:lpstr>
      <vt:lpstr>Audio/video codec</vt:lpstr>
      <vt:lpstr>Audio/video codec</vt:lpstr>
      <vt:lpstr>Audio/video codec</vt:lpstr>
      <vt:lpstr>Audio/video codec</vt:lpstr>
      <vt:lpstr>Audio/video codec</vt:lpstr>
      <vt:lpstr>Audio/video codec</vt:lpstr>
      <vt:lpstr>Audio/video codec</vt:lpstr>
      <vt:lpstr>Audio/video codec</vt:lpstr>
      <vt:lpstr>Audio/video codec</vt:lpstr>
      <vt:lpstr>Audio/video codec</vt:lpstr>
      <vt:lpstr>Audio/video codec</vt:lpstr>
      <vt:lpstr>Audio/video codec</vt:lpstr>
      <vt:lpstr>Audio/video codec</vt:lpstr>
      <vt:lpstr>Audio/video codec</vt:lpstr>
      <vt:lpstr>Audio/video codec</vt:lpstr>
      <vt:lpstr>libplayer architecture</vt:lpstr>
      <vt:lpstr>Android MediaPlayer</vt:lpstr>
      <vt:lpstr>Java and JNI architecture</vt:lpstr>
      <vt:lpstr>不同播放器的实现方式</vt:lpstr>
      <vt:lpstr>Q and A</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马国梁 GuoliangMa</dc:creator>
  <cp:lastModifiedBy>马国梁 GuoliangMa</cp:lastModifiedBy>
  <cp:revision>253</cp:revision>
  <dcterms:created xsi:type="dcterms:W3CDTF">2014-08-04T06:05:10Z</dcterms:created>
  <dcterms:modified xsi:type="dcterms:W3CDTF">2015-04-22T08:44:05Z</dcterms:modified>
</cp:coreProperties>
</file>